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652" r:id="rId1"/>
    <p:sldMasterId id="2147484664" r:id="rId2"/>
  </p:sldMasterIdLst>
  <p:notesMasterIdLst>
    <p:notesMasterId r:id="rId63"/>
  </p:notesMasterIdLst>
  <p:handoutMasterIdLst>
    <p:handoutMasterId r:id="rId64"/>
  </p:handoutMasterIdLst>
  <p:sldIdLst>
    <p:sldId id="698" r:id="rId3"/>
    <p:sldId id="558" r:id="rId4"/>
    <p:sldId id="700" r:id="rId5"/>
    <p:sldId id="787" r:id="rId6"/>
    <p:sldId id="1009" r:id="rId7"/>
    <p:sldId id="785" r:id="rId8"/>
    <p:sldId id="1011" r:id="rId9"/>
    <p:sldId id="291" r:id="rId10"/>
    <p:sldId id="701" r:id="rId11"/>
    <p:sldId id="1005" r:id="rId12"/>
    <p:sldId id="966" r:id="rId13"/>
    <p:sldId id="962" r:id="rId14"/>
    <p:sldId id="1006" r:id="rId15"/>
    <p:sldId id="1007" r:id="rId16"/>
    <p:sldId id="990" r:id="rId17"/>
    <p:sldId id="712" r:id="rId18"/>
    <p:sldId id="299" r:id="rId19"/>
    <p:sldId id="292" r:id="rId20"/>
    <p:sldId id="1012" r:id="rId21"/>
    <p:sldId id="760" r:id="rId22"/>
    <p:sldId id="447" r:id="rId23"/>
    <p:sldId id="274" r:id="rId24"/>
    <p:sldId id="664" r:id="rId25"/>
    <p:sldId id="666" r:id="rId26"/>
    <p:sldId id="584" r:id="rId27"/>
    <p:sldId id="315" r:id="rId28"/>
    <p:sldId id="717" r:id="rId29"/>
    <p:sldId id="423" r:id="rId30"/>
    <p:sldId id="512" r:id="rId31"/>
    <p:sldId id="969" r:id="rId32"/>
    <p:sldId id="1008" r:id="rId33"/>
    <p:sldId id="587" r:id="rId34"/>
    <p:sldId id="669" r:id="rId35"/>
    <p:sldId id="531" r:id="rId36"/>
    <p:sldId id="444" r:id="rId37"/>
    <p:sldId id="656" r:id="rId38"/>
    <p:sldId id="774" r:id="rId39"/>
    <p:sldId id="657" r:id="rId40"/>
    <p:sldId id="658" r:id="rId41"/>
    <p:sldId id="970" r:id="rId42"/>
    <p:sldId id="769" r:id="rId43"/>
    <p:sldId id="449" r:id="rId44"/>
    <p:sldId id="761" r:id="rId45"/>
    <p:sldId id="762" r:id="rId46"/>
    <p:sldId id="1010" r:id="rId47"/>
    <p:sldId id="763" r:id="rId48"/>
    <p:sldId id="968" r:id="rId49"/>
    <p:sldId id="2486" r:id="rId50"/>
    <p:sldId id="768" r:id="rId51"/>
    <p:sldId id="982" r:id="rId52"/>
    <p:sldId id="981" r:id="rId53"/>
    <p:sldId id="983" r:id="rId54"/>
    <p:sldId id="723" r:id="rId55"/>
    <p:sldId id="766" r:id="rId56"/>
    <p:sldId id="770" r:id="rId57"/>
    <p:sldId id="771" r:id="rId58"/>
    <p:sldId id="635" r:id="rId59"/>
    <p:sldId id="637" r:id="rId60"/>
    <p:sldId id="729" r:id="rId61"/>
    <p:sldId id="639" r:id="rId62"/>
  </p:sldIdLst>
  <p:sldSz cx="9144000" cy="6858000" type="screen4x3"/>
  <p:notesSz cx="6807200" cy="9939338"/>
  <p:defaultTextStyle>
    <a:defPPr>
      <a:defRPr lang="ja-JP"/>
    </a:defPPr>
    <a:lvl1pPr algn="l" rtl="0" eaLnBrk="0" fontAlgn="base" hangingPunct="0">
      <a:spcBef>
        <a:spcPct val="0"/>
      </a:spcBef>
      <a:spcAft>
        <a:spcPct val="0"/>
      </a:spcAft>
      <a:defRPr kumimoji="1" sz="4800" kern="1200">
        <a:solidFill>
          <a:schemeClr val="tx1"/>
        </a:solidFill>
        <a:latin typeface="Arial" panose="020B0604020202020204" pitchFamily="34" charset="0"/>
        <a:ea typeface="HGP創英角ﾎﾟｯﾌﾟ体" panose="040B0A00000000000000" pitchFamily="50" charset="-128"/>
        <a:cs typeface="+mn-cs"/>
      </a:defRPr>
    </a:lvl1pPr>
    <a:lvl2pPr marL="457200" algn="l" rtl="0" eaLnBrk="0" fontAlgn="base" hangingPunct="0">
      <a:spcBef>
        <a:spcPct val="0"/>
      </a:spcBef>
      <a:spcAft>
        <a:spcPct val="0"/>
      </a:spcAft>
      <a:defRPr kumimoji="1" sz="4800" kern="1200">
        <a:solidFill>
          <a:schemeClr val="tx1"/>
        </a:solidFill>
        <a:latin typeface="Arial" panose="020B0604020202020204" pitchFamily="34" charset="0"/>
        <a:ea typeface="HGP創英角ﾎﾟｯﾌﾟ体" panose="040B0A00000000000000" pitchFamily="50" charset="-128"/>
        <a:cs typeface="+mn-cs"/>
      </a:defRPr>
    </a:lvl2pPr>
    <a:lvl3pPr marL="914400" algn="l" rtl="0" eaLnBrk="0" fontAlgn="base" hangingPunct="0">
      <a:spcBef>
        <a:spcPct val="0"/>
      </a:spcBef>
      <a:spcAft>
        <a:spcPct val="0"/>
      </a:spcAft>
      <a:defRPr kumimoji="1" sz="4800" kern="1200">
        <a:solidFill>
          <a:schemeClr val="tx1"/>
        </a:solidFill>
        <a:latin typeface="Arial" panose="020B0604020202020204" pitchFamily="34" charset="0"/>
        <a:ea typeface="HGP創英角ﾎﾟｯﾌﾟ体" panose="040B0A00000000000000" pitchFamily="50" charset="-128"/>
        <a:cs typeface="+mn-cs"/>
      </a:defRPr>
    </a:lvl3pPr>
    <a:lvl4pPr marL="1371600" algn="l" rtl="0" eaLnBrk="0" fontAlgn="base" hangingPunct="0">
      <a:spcBef>
        <a:spcPct val="0"/>
      </a:spcBef>
      <a:spcAft>
        <a:spcPct val="0"/>
      </a:spcAft>
      <a:defRPr kumimoji="1" sz="4800" kern="1200">
        <a:solidFill>
          <a:schemeClr val="tx1"/>
        </a:solidFill>
        <a:latin typeface="Arial" panose="020B0604020202020204" pitchFamily="34" charset="0"/>
        <a:ea typeface="HGP創英角ﾎﾟｯﾌﾟ体" panose="040B0A00000000000000" pitchFamily="50" charset="-128"/>
        <a:cs typeface="+mn-cs"/>
      </a:defRPr>
    </a:lvl4pPr>
    <a:lvl5pPr marL="1828800" algn="l" rtl="0" eaLnBrk="0" fontAlgn="base" hangingPunct="0">
      <a:spcBef>
        <a:spcPct val="0"/>
      </a:spcBef>
      <a:spcAft>
        <a:spcPct val="0"/>
      </a:spcAft>
      <a:defRPr kumimoji="1" sz="4800" kern="1200">
        <a:solidFill>
          <a:schemeClr val="tx1"/>
        </a:solidFill>
        <a:latin typeface="Arial" panose="020B0604020202020204" pitchFamily="34" charset="0"/>
        <a:ea typeface="HGP創英角ﾎﾟｯﾌﾟ体" panose="040B0A00000000000000" pitchFamily="50" charset="-128"/>
        <a:cs typeface="+mn-cs"/>
      </a:defRPr>
    </a:lvl5pPr>
    <a:lvl6pPr marL="2286000" algn="l" defTabSz="914400" rtl="0" eaLnBrk="1" latinLnBrk="0" hangingPunct="1">
      <a:defRPr kumimoji="1" sz="4800" kern="1200">
        <a:solidFill>
          <a:schemeClr val="tx1"/>
        </a:solidFill>
        <a:latin typeface="Arial" panose="020B0604020202020204" pitchFamily="34" charset="0"/>
        <a:ea typeface="HGP創英角ﾎﾟｯﾌﾟ体" panose="040B0A00000000000000" pitchFamily="50" charset="-128"/>
        <a:cs typeface="+mn-cs"/>
      </a:defRPr>
    </a:lvl6pPr>
    <a:lvl7pPr marL="2743200" algn="l" defTabSz="914400" rtl="0" eaLnBrk="1" latinLnBrk="0" hangingPunct="1">
      <a:defRPr kumimoji="1" sz="4800" kern="1200">
        <a:solidFill>
          <a:schemeClr val="tx1"/>
        </a:solidFill>
        <a:latin typeface="Arial" panose="020B0604020202020204" pitchFamily="34" charset="0"/>
        <a:ea typeface="HGP創英角ﾎﾟｯﾌﾟ体" panose="040B0A00000000000000" pitchFamily="50" charset="-128"/>
        <a:cs typeface="+mn-cs"/>
      </a:defRPr>
    </a:lvl7pPr>
    <a:lvl8pPr marL="3200400" algn="l" defTabSz="914400" rtl="0" eaLnBrk="1" latinLnBrk="0" hangingPunct="1">
      <a:defRPr kumimoji="1" sz="4800" kern="1200">
        <a:solidFill>
          <a:schemeClr val="tx1"/>
        </a:solidFill>
        <a:latin typeface="Arial" panose="020B0604020202020204" pitchFamily="34" charset="0"/>
        <a:ea typeface="HGP創英角ﾎﾟｯﾌﾟ体" panose="040B0A00000000000000" pitchFamily="50" charset="-128"/>
        <a:cs typeface="+mn-cs"/>
      </a:defRPr>
    </a:lvl8pPr>
    <a:lvl9pPr marL="3657600" algn="l" defTabSz="914400" rtl="0" eaLnBrk="1" latinLnBrk="0" hangingPunct="1">
      <a:defRPr kumimoji="1" sz="4800" kern="1200">
        <a:solidFill>
          <a:schemeClr val="tx1"/>
        </a:solidFill>
        <a:latin typeface="Arial" panose="020B0604020202020204" pitchFamily="34" charset="0"/>
        <a:ea typeface="HGP創英角ﾎﾟｯﾌﾟ体" panose="040B0A00000000000000" pitchFamily="50" charset="-128"/>
        <a:cs typeface="+mn-cs"/>
      </a:defRPr>
    </a:lvl9pPr>
  </p:defaultTextStyle>
  <p:extLst>
    <p:ext uri="{EFAFB233-063F-42B5-8137-9DF3F51BA10A}">
      <p15:sldGuideLst xmlns:p15="http://schemas.microsoft.com/office/powerpoint/2012/main">
        <p15:guide id="1" orient="horz" pos="4292" userDrawn="1">
          <p15:clr>
            <a:srgbClr val="A4A3A4"/>
          </p15:clr>
        </p15:guide>
        <p15:guide id="2" pos="2925" userDrawn="1">
          <p15:clr>
            <a:srgbClr val="A4A3A4"/>
          </p15:clr>
        </p15:guide>
      </p15:sldGuideLst>
    </p:ext>
    <p:ext uri="{2D200454-40CA-4A62-9FC3-DE9A4176ACB9}">
      <p15:notesGuideLst xmlns:p15="http://schemas.microsoft.com/office/powerpoint/2012/main">
        <p15:guide id="1" orient="horz" pos="3158" userDrawn="1">
          <p15:clr>
            <a:srgbClr val="A4A3A4"/>
          </p15:clr>
        </p15:guide>
        <p15:guide id="2" pos="21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ED656B"/>
    <a:srgbClr val="E05E81"/>
    <a:srgbClr val="CCECFF"/>
    <a:srgbClr val="99FFCC"/>
    <a:srgbClr val="99FF66"/>
    <a:srgbClr val="FFFF66"/>
    <a:srgbClr val="FD4120"/>
    <a:srgbClr val="FC2825"/>
    <a:srgbClr val="FF2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97" autoAdjust="0"/>
    <p:restoredTop sz="78661" autoAdjust="0"/>
  </p:normalViewPr>
  <p:slideViewPr>
    <p:cSldViewPr showGuides="1">
      <p:cViewPr varScale="1">
        <p:scale>
          <a:sx n="95" d="100"/>
          <a:sy n="95" d="100"/>
        </p:scale>
        <p:origin x="738" y="66"/>
      </p:cViewPr>
      <p:guideLst>
        <p:guide orient="horz" pos="4292"/>
        <p:guide pos="2925"/>
      </p:guideLst>
    </p:cSldViewPr>
  </p:slideViewPr>
  <p:outlineViewPr>
    <p:cViewPr>
      <p:scale>
        <a:sx n="33" d="100"/>
        <a:sy n="33" d="100"/>
      </p:scale>
      <p:origin x="0" y="-38940"/>
    </p:cViewPr>
  </p:outlineViewPr>
  <p:notesTextViewPr>
    <p:cViewPr>
      <p:scale>
        <a:sx n="150" d="100"/>
        <a:sy n="150" d="100"/>
      </p:scale>
      <p:origin x="0" y="0"/>
    </p:cViewPr>
  </p:notesTextViewPr>
  <p:sorterViewPr>
    <p:cViewPr varScale="1">
      <p:scale>
        <a:sx n="1" d="1"/>
        <a:sy n="1" d="1"/>
      </p:scale>
      <p:origin x="0" y="-19662"/>
    </p:cViewPr>
  </p:sorterViewPr>
  <p:notesViewPr>
    <p:cSldViewPr showGuides="1">
      <p:cViewPr varScale="1">
        <p:scale>
          <a:sx n="85" d="100"/>
          <a:sy n="85" d="100"/>
        </p:scale>
        <p:origin x="3822" y="102"/>
      </p:cViewPr>
      <p:guideLst>
        <p:guide orient="horz" pos="3158"/>
        <p:guide pos="210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9273FAB-AF99-4FFB-A06A-3DAF4E6677A5}"/>
              </a:ext>
            </a:extLst>
          </p:cNvPr>
          <p:cNvSpPr>
            <a:spLocks noGrp="1" noChangeArrowheads="1"/>
          </p:cNvSpPr>
          <p:nvPr>
            <p:ph type="hdr" sz="quarter"/>
          </p:nvPr>
        </p:nvSpPr>
        <p:spPr bwMode="auto">
          <a:xfrm>
            <a:off x="0" y="0"/>
            <a:ext cx="2949575" cy="498475"/>
          </a:xfrm>
          <a:prstGeom prst="rect">
            <a:avLst/>
          </a:prstGeom>
          <a:noFill/>
          <a:ln w="9525">
            <a:noFill/>
            <a:miter lim="800000"/>
            <a:headEnd/>
            <a:tailEnd/>
          </a:ln>
          <a:effectLst/>
        </p:spPr>
        <p:txBody>
          <a:bodyPr vert="horz" wrap="square" lIns="91555" tIns="45778" rIns="91555" bIns="45778" numCol="1" anchor="t" anchorCtr="0" compatLnSpc="1">
            <a:prstTxWarp prst="textNoShape">
              <a:avLst/>
            </a:prstTxWarp>
          </a:bodyPr>
          <a:lstStyle>
            <a:lvl1pPr algn="l" defTabSz="915610" eaLnBrk="1" hangingPunct="1">
              <a:spcBef>
                <a:spcPct val="0"/>
              </a:spcBef>
              <a:defRPr sz="1200">
                <a:latin typeface="Arial" charset="0"/>
                <a:ea typeface="ＭＳ Ｐゴシック" pitchFamily="50" charset="-128"/>
              </a:defRPr>
            </a:lvl1pPr>
          </a:lstStyle>
          <a:p>
            <a:pPr>
              <a:defRPr/>
            </a:pPr>
            <a:endParaRPr lang="en-US" altLang="ja-JP" dirty="0">
              <a:latin typeface="メイリオ" panose="020B0604030504040204" pitchFamily="50" charset="-128"/>
              <a:ea typeface="メイリオ" panose="020B0604030504040204" pitchFamily="50" charset="-128"/>
            </a:endParaRPr>
          </a:p>
        </p:txBody>
      </p:sp>
      <p:sp>
        <p:nvSpPr>
          <p:cNvPr id="23555" name="Rectangle 3">
            <a:extLst>
              <a:ext uri="{FF2B5EF4-FFF2-40B4-BE49-F238E27FC236}">
                <a16:creationId xmlns:a16="http://schemas.microsoft.com/office/drawing/2014/main" id="{39E10FDA-5CC8-489F-924C-F7024DB0CDA2}"/>
              </a:ext>
            </a:extLst>
          </p:cNvPr>
          <p:cNvSpPr>
            <a:spLocks noGrp="1" noChangeArrowheads="1"/>
          </p:cNvSpPr>
          <p:nvPr>
            <p:ph type="dt" sz="quarter" idx="1"/>
          </p:nvPr>
        </p:nvSpPr>
        <p:spPr bwMode="auto">
          <a:xfrm>
            <a:off x="3856038" y="0"/>
            <a:ext cx="2949575" cy="498475"/>
          </a:xfrm>
          <a:prstGeom prst="rect">
            <a:avLst/>
          </a:prstGeom>
          <a:noFill/>
          <a:ln w="9525">
            <a:noFill/>
            <a:miter lim="800000"/>
            <a:headEnd/>
            <a:tailEnd/>
          </a:ln>
          <a:effectLst/>
        </p:spPr>
        <p:txBody>
          <a:bodyPr vert="horz" wrap="square" lIns="91555" tIns="45778" rIns="91555" bIns="45778" numCol="1" anchor="t" anchorCtr="0" compatLnSpc="1">
            <a:prstTxWarp prst="textNoShape">
              <a:avLst/>
            </a:prstTxWarp>
          </a:bodyPr>
          <a:lstStyle>
            <a:lvl1pPr algn="r" defTabSz="915610" eaLnBrk="1" hangingPunct="1">
              <a:spcBef>
                <a:spcPct val="0"/>
              </a:spcBef>
              <a:defRPr sz="1200">
                <a:latin typeface="Arial" charset="0"/>
                <a:ea typeface="ＭＳ Ｐゴシック" pitchFamily="50" charset="-128"/>
              </a:defRPr>
            </a:lvl1pPr>
          </a:lstStyle>
          <a:p>
            <a:pPr>
              <a:defRPr/>
            </a:pPr>
            <a:endParaRPr lang="en-US" altLang="ja-JP" dirty="0">
              <a:latin typeface="メイリオ" panose="020B0604030504040204" pitchFamily="50" charset="-128"/>
              <a:ea typeface="メイリオ" panose="020B0604030504040204" pitchFamily="50" charset="-128"/>
            </a:endParaRPr>
          </a:p>
        </p:txBody>
      </p:sp>
      <p:sp>
        <p:nvSpPr>
          <p:cNvPr id="23556" name="Rectangle 4">
            <a:extLst>
              <a:ext uri="{FF2B5EF4-FFF2-40B4-BE49-F238E27FC236}">
                <a16:creationId xmlns:a16="http://schemas.microsoft.com/office/drawing/2014/main" id="{51958CEE-14B9-4068-BE85-222E8E9B70DD}"/>
              </a:ext>
            </a:extLst>
          </p:cNvPr>
          <p:cNvSpPr>
            <a:spLocks noGrp="1" noChangeArrowheads="1"/>
          </p:cNvSpPr>
          <p:nvPr>
            <p:ph type="ftr" sz="quarter" idx="2"/>
          </p:nvPr>
        </p:nvSpPr>
        <p:spPr bwMode="auto">
          <a:xfrm>
            <a:off x="0" y="9439275"/>
            <a:ext cx="2949575" cy="498475"/>
          </a:xfrm>
          <a:prstGeom prst="rect">
            <a:avLst/>
          </a:prstGeom>
          <a:noFill/>
          <a:ln w="9525">
            <a:noFill/>
            <a:miter lim="800000"/>
            <a:headEnd/>
            <a:tailEnd/>
          </a:ln>
          <a:effectLst/>
        </p:spPr>
        <p:txBody>
          <a:bodyPr vert="horz" wrap="square" lIns="91555" tIns="45778" rIns="91555" bIns="45778" numCol="1" anchor="b" anchorCtr="0" compatLnSpc="1">
            <a:prstTxWarp prst="textNoShape">
              <a:avLst/>
            </a:prstTxWarp>
          </a:bodyPr>
          <a:lstStyle>
            <a:lvl1pPr algn="l" defTabSz="915610" eaLnBrk="1" hangingPunct="1">
              <a:spcBef>
                <a:spcPct val="0"/>
              </a:spcBef>
              <a:defRPr sz="1200">
                <a:latin typeface="Arial" charset="0"/>
                <a:ea typeface="ＭＳ Ｐゴシック" pitchFamily="50" charset="-128"/>
              </a:defRPr>
            </a:lvl1pPr>
          </a:lstStyle>
          <a:p>
            <a:pPr>
              <a:defRPr/>
            </a:pPr>
            <a:endParaRPr lang="en-US" altLang="ja-JP" dirty="0">
              <a:latin typeface="メイリオ" panose="020B0604030504040204" pitchFamily="50" charset="-128"/>
              <a:ea typeface="メイリオ" panose="020B0604030504040204" pitchFamily="50" charset="-128"/>
            </a:endParaRPr>
          </a:p>
        </p:txBody>
      </p:sp>
      <p:sp>
        <p:nvSpPr>
          <p:cNvPr id="23557" name="Rectangle 5">
            <a:extLst>
              <a:ext uri="{FF2B5EF4-FFF2-40B4-BE49-F238E27FC236}">
                <a16:creationId xmlns:a16="http://schemas.microsoft.com/office/drawing/2014/main" id="{FE19886A-2D82-48C4-B964-C9B0B4A64891}"/>
              </a:ext>
            </a:extLst>
          </p:cNvPr>
          <p:cNvSpPr>
            <a:spLocks noGrp="1" noChangeArrowheads="1"/>
          </p:cNvSpPr>
          <p:nvPr>
            <p:ph type="sldNum" sz="quarter" idx="3"/>
          </p:nvPr>
        </p:nvSpPr>
        <p:spPr bwMode="auto">
          <a:xfrm>
            <a:off x="3856038" y="9439275"/>
            <a:ext cx="2949575" cy="498475"/>
          </a:xfrm>
          <a:prstGeom prst="rect">
            <a:avLst/>
          </a:prstGeom>
          <a:noFill/>
          <a:ln w="9525">
            <a:noFill/>
            <a:miter lim="800000"/>
            <a:headEnd/>
            <a:tailEnd/>
          </a:ln>
          <a:effectLst/>
        </p:spPr>
        <p:txBody>
          <a:bodyPr vert="horz" wrap="square" lIns="91555" tIns="45778" rIns="91555" bIns="45778" numCol="1" anchor="b" anchorCtr="0" compatLnSpc="1">
            <a:prstTxWarp prst="textNoShape">
              <a:avLst/>
            </a:prstTxWarp>
          </a:bodyPr>
          <a:lstStyle>
            <a:lvl1pPr algn="r" eaLnBrk="1" hangingPunct="1">
              <a:spcBef>
                <a:spcPct val="0"/>
              </a:spcBef>
              <a:defRPr sz="1200">
                <a:ea typeface="ＭＳ Ｐゴシック" panose="020B0600070205080204" pitchFamily="50" charset="-128"/>
              </a:defRPr>
            </a:lvl1pPr>
          </a:lstStyle>
          <a:p>
            <a:pPr>
              <a:defRPr/>
            </a:pPr>
            <a:fld id="{63C6A41E-FED3-43E7-82C3-FD9E6D4F35A0}" type="slidenum">
              <a:rPr lang="en-US" altLang="ja-JP">
                <a:latin typeface="メイリオ" panose="020B0604030504040204" pitchFamily="50" charset="-128"/>
                <a:ea typeface="メイリオ" panose="020B0604030504040204" pitchFamily="50" charset="-128"/>
              </a:rPr>
              <a:pPr>
                <a:defRPr/>
              </a:pPr>
              <a:t>‹#›</a:t>
            </a:fld>
            <a:endParaRPr lang="en-US" altLang="ja-JP" dirty="0">
              <a:latin typeface="メイリオ" panose="020B0604030504040204" pitchFamily="50" charset="-128"/>
              <a:ea typeface="メイリオ" panose="020B0604030504040204" pitchFamily="50" charset="-128"/>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7CAA7E0-84F7-42BD-B541-474E54139BC7}"/>
              </a:ext>
            </a:extLst>
          </p:cNvPr>
          <p:cNvSpPr>
            <a:spLocks noGrp="1" noChangeArrowheads="1"/>
          </p:cNvSpPr>
          <p:nvPr>
            <p:ph type="hdr" sz="quarter"/>
          </p:nvPr>
        </p:nvSpPr>
        <p:spPr bwMode="auto">
          <a:xfrm>
            <a:off x="0" y="0"/>
            <a:ext cx="2949575" cy="498475"/>
          </a:xfrm>
          <a:prstGeom prst="rect">
            <a:avLst/>
          </a:prstGeom>
          <a:noFill/>
          <a:ln w="9525">
            <a:noFill/>
            <a:miter lim="800000"/>
            <a:headEnd/>
            <a:tailEnd/>
          </a:ln>
          <a:effectLst/>
        </p:spPr>
        <p:txBody>
          <a:bodyPr vert="horz" wrap="square" lIns="91555" tIns="45778" rIns="91555" bIns="45778" numCol="1" anchor="t" anchorCtr="0" compatLnSpc="1">
            <a:prstTxWarp prst="textNoShape">
              <a:avLst/>
            </a:prstTxWarp>
          </a:bodyPr>
          <a:lstStyle>
            <a:lvl1pPr algn="l" defTabSz="915610" eaLnBrk="1" hangingPunct="1">
              <a:spcBef>
                <a:spcPct val="0"/>
              </a:spcBef>
              <a:defRPr sz="1200">
                <a:latin typeface="メイリオ" panose="020B0604030504040204" pitchFamily="50" charset="-128"/>
                <a:ea typeface="メイリオ" panose="020B0604030504040204" pitchFamily="50" charset="-128"/>
              </a:defRPr>
            </a:lvl1pPr>
          </a:lstStyle>
          <a:p>
            <a:pPr>
              <a:defRPr/>
            </a:pPr>
            <a:endParaRPr lang="en-US" altLang="ja-JP" dirty="0"/>
          </a:p>
        </p:txBody>
      </p:sp>
      <p:sp>
        <p:nvSpPr>
          <p:cNvPr id="17411" name="Rectangle 3">
            <a:extLst>
              <a:ext uri="{FF2B5EF4-FFF2-40B4-BE49-F238E27FC236}">
                <a16:creationId xmlns:a16="http://schemas.microsoft.com/office/drawing/2014/main" id="{04DA0013-E5B1-4EB8-9C10-926A8770ED54}"/>
              </a:ext>
            </a:extLst>
          </p:cNvPr>
          <p:cNvSpPr>
            <a:spLocks noGrp="1" noChangeArrowheads="1"/>
          </p:cNvSpPr>
          <p:nvPr>
            <p:ph type="dt" idx="1"/>
          </p:nvPr>
        </p:nvSpPr>
        <p:spPr bwMode="auto">
          <a:xfrm>
            <a:off x="3856038" y="0"/>
            <a:ext cx="2949575" cy="498475"/>
          </a:xfrm>
          <a:prstGeom prst="rect">
            <a:avLst/>
          </a:prstGeom>
          <a:noFill/>
          <a:ln w="9525">
            <a:noFill/>
            <a:miter lim="800000"/>
            <a:headEnd/>
            <a:tailEnd/>
          </a:ln>
          <a:effectLst/>
        </p:spPr>
        <p:txBody>
          <a:bodyPr vert="horz" wrap="square" lIns="91555" tIns="45778" rIns="91555" bIns="45778" numCol="1" anchor="t" anchorCtr="0" compatLnSpc="1">
            <a:prstTxWarp prst="textNoShape">
              <a:avLst/>
            </a:prstTxWarp>
          </a:bodyPr>
          <a:lstStyle>
            <a:lvl1pPr algn="r" defTabSz="915610" eaLnBrk="1" hangingPunct="1">
              <a:spcBef>
                <a:spcPct val="0"/>
              </a:spcBef>
              <a:defRPr sz="1200">
                <a:latin typeface="メイリオ" panose="020B0604030504040204" pitchFamily="50" charset="-128"/>
                <a:ea typeface="メイリオ" panose="020B0604030504040204" pitchFamily="50" charset="-128"/>
              </a:defRPr>
            </a:lvl1pPr>
          </a:lstStyle>
          <a:p>
            <a:pPr>
              <a:defRPr/>
            </a:pPr>
            <a:endParaRPr lang="en-US" altLang="ja-JP" dirty="0"/>
          </a:p>
        </p:txBody>
      </p:sp>
      <p:sp>
        <p:nvSpPr>
          <p:cNvPr id="5124" name="Rectangle 4">
            <a:extLst>
              <a:ext uri="{FF2B5EF4-FFF2-40B4-BE49-F238E27FC236}">
                <a16:creationId xmlns:a16="http://schemas.microsoft.com/office/drawing/2014/main" id="{574A41FB-C957-46D4-B508-D52C281DCC53}"/>
              </a:ext>
            </a:extLst>
          </p:cNvPr>
          <p:cNvSpPr>
            <a:spLocks noGrp="1" noRot="1" noChangeAspect="1" noChangeArrowheads="1" noTextEdit="1"/>
          </p:cNvSpPr>
          <p:nvPr>
            <p:ph type="sldImg" idx="2"/>
          </p:nvPr>
        </p:nvSpPr>
        <p:spPr bwMode="auto">
          <a:xfrm>
            <a:off x="920750" y="746125"/>
            <a:ext cx="4965700"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a:extLst>
              <a:ext uri="{FF2B5EF4-FFF2-40B4-BE49-F238E27FC236}">
                <a16:creationId xmlns:a16="http://schemas.microsoft.com/office/drawing/2014/main" id="{7A824D1A-4CC0-4345-920C-DFDC907C120A}"/>
              </a:ext>
            </a:extLst>
          </p:cNvPr>
          <p:cNvSpPr>
            <a:spLocks noGrp="1" noChangeArrowheads="1"/>
          </p:cNvSpPr>
          <p:nvPr>
            <p:ph type="body" sz="quarter" idx="3"/>
          </p:nvPr>
        </p:nvSpPr>
        <p:spPr bwMode="auto">
          <a:xfrm>
            <a:off x="681038" y="4721225"/>
            <a:ext cx="5445125" cy="4471988"/>
          </a:xfrm>
          <a:prstGeom prst="rect">
            <a:avLst/>
          </a:prstGeom>
          <a:noFill/>
          <a:ln w="9525">
            <a:noFill/>
            <a:miter lim="800000"/>
            <a:headEnd/>
            <a:tailEnd/>
          </a:ln>
          <a:effectLst/>
        </p:spPr>
        <p:txBody>
          <a:bodyPr vert="horz" wrap="square" lIns="91555" tIns="45778" rIns="91555" bIns="45778" numCol="1" anchor="t" anchorCtr="0" compatLnSpc="1">
            <a:prstTxWarp prst="textNoShape">
              <a:avLst/>
            </a:prstTxWarp>
          </a:bodyPr>
          <a:lstStyle/>
          <a:p>
            <a:pPr lvl="0"/>
            <a:r>
              <a:rPr lang="ja-JP" altLang="en-US" noProof="0" dirty="0"/>
              <a:t>マスタ テキストの書式設定</a:t>
            </a:r>
          </a:p>
          <a:p>
            <a:pPr lvl="1"/>
            <a:r>
              <a:rPr lang="ja-JP" altLang="en-US" noProof="0" dirty="0"/>
              <a:t>第 </a:t>
            </a:r>
            <a:r>
              <a:rPr lang="en-US" altLang="ja-JP" noProof="0" dirty="0"/>
              <a:t>2 </a:t>
            </a:r>
            <a:r>
              <a:rPr lang="ja-JP" altLang="en-US" noProof="0" dirty="0"/>
              <a:t>レベル</a:t>
            </a:r>
          </a:p>
          <a:p>
            <a:pPr lvl="2"/>
            <a:r>
              <a:rPr lang="ja-JP" altLang="en-US" noProof="0" dirty="0"/>
              <a:t>第 </a:t>
            </a:r>
            <a:r>
              <a:rPr lang="en-US" altLang="ja-JP" noProof="0" dirty="0"/>
              <a:t>3 </a:t>
            </a:r>
            <a:r>
              <a:rPr lang="ja-JP" altLang="en-US" noProof="0" dirty="0"/>
              <a:t>レベル</a:t>
            </a:r>
          </a:p>
          <a:p>
            <a:pPr lvl="3"/>
            <a:r>
              <a:rPr lang="ja-JP" altLang="en-US" noProof="0" dirty="0"/>
              <a:t>第</a:t>
            </a:r>
            <a:r>
              <a:rPr lang="en-US" altLang="ja-JP" noProof="0" dirty="0"/>
              <a:t>4 </a:t>
            </a:r>
            <a:r>
              <a:rPr lang="ja-JP" altLang="en-US" noProof="0" dirty="0"/>
              <a:t>レベル</a:t>
            </a:r>
          </a:p>
          <a:p>
            <a:pPr lvl="4"/>
            <a:r>
              <a:rPr lang="ja-JP" altLang="en-US" noProof="0" dirty="0"/>
              <a:t>第 </a:t>
            </a:r>
            <a:r>
              <a:rPr lang="en-US" altLang="ja-JP" noProof="0" dirty="0"/>
              <a:t>5 </a:t>
            </a:r>
            <a:r>
              <a:rPr lang="ja-JP" altLang="en-US" noProof="0" dirty="0"/>
              <a:t>レベル</a:t>
            </a:r>
          </a:p>
        </p:txBody>
      </p:sp>
      <p:sp>
        <p:nvSpPr>
          <p:cNvPr id="17414" name="Rectangle 6">
            <a:extLst>
              <a:ext uri="{FF2B5EF4-FFF2-40B4-BE49-F238E27FC236}">
                <a16:creationId xmlns:a16="http://schemas.microsoft.com/office/drawing/2014/main" id="{B35C925A-F03B-45C5-AD91-8EC092B1CF75}"/>
              </a:ext>
            </a:extLst>
          </p:cNvPr>
          <p:cNvSpPr>
            <a:spLocks noGrp="1" noChangeArrowheads="1"/>
          </p:cNvSpPr>
          <p:nvPr>
            <p:ph type="ftr" sz="quarter" idx="4"/>
          </p:nvPr>
        </p:nvSpPr>
        <p:spPr bwMode="auto">
          <a:xfrm>
            <a:off x="0" y="9439275"/>
            <a:ext cx="2949575" cy="498475"/>
          </a:xfrm>
          <a:prstGeom prst="rect">
            <a:avLst/>
          </a:prstGeom>
          <a:noFill/>
          <a:ln w="9525">
            <a:noFill/>
            <a:miter lim="800000"/>
            <a:headEnd/>
            <a:tailEnd/>
          </a:ln>
          <a:effectLst/>
        </p:spPr>
        <p:txBody>
          <a:bodyPr vert="horz" wrap="square" lIns="91555" tIns="45778" rIns="91555" bIns="45778" numCol="1" anchor="b" anchorCtr="0" compatLnSpc="1">
            <a:prstTxWarp prst="textNoShape">
              <a:avLst/>
            </a:prstTxWarp>
          </a:bodyPr>
          <a:lstStyle>
            <a:lvl1pPr algn="l" defTabSz="915610" eaLnBrk="1" hangingPunct="1">
              <a:spcBef>
                <a:spcPct val="0"/>
              </a:spcBef>
              <a:defRPr sz="1200">
                <a:latin typeface="メイリオ" panose="020B0604030504040204" pitchFamily="50" charset="-128"/>
                <a:ea typeface="メイリオ" panose="020B0604030504040204" pitchFamily="50" charset="-128"/>
              </a:defRPr>
            </a:lvl1pPr>
          </a:lstStyle>
          <a:p>
            <a:pPr>
              <a:defRPr/>
            </a:pPr>
            <a:endParaRPr lang="en-US" altLang="ja-JP" dirty="0"/>
          </a:p>
        </p:txBody>
      </p:sp>
      <p:sp>
        <p:nvSpPr>
          <p:cNvPr id="17415" name="Rectangle 7">
            <a:extLst>
              <a:ext uri="{FF2B5EF4-FFF2-40B4-BE49-F238E27FC236}">
                <a16:creationId xmlns:a16="http://schemas.microsoft.com/office/drawing/2014/main" id="{476B59B2-F9E8-44B4-9D2B-6EF15B3B9A3E}"/>
              </a:ext>
            </a:extLst>
          </p:cNvPr>
          <p:cNvSpPr>
            <a:spLocks noGrp="1" noChangeArrowheads="1"/>
          </p:cNvSpPr>
          <p:nvPr>
            <p:ph type="sldNum" sz="quarter" idx="5"/>
          </p:nvPr>
        </p:nvSpPr>
        <p:spPr bwMode="auto">
          <a:xfrm>
            <a:off x="3856038" y="9439275"/>
            <a:ext cx="2949575" cy="498475"/>
          </a:xfrm>
          <a:prstGeom prst="rect">
            <a:avLst/>
          </a:prstGeom>
          <a:noFill/>
          <a:ln w="9525">
            <a:noFill/>
            <a:miter lim="800000"/>
            <a:headEnd/>
            <a:tailEnd/>
          </a:ln>
          <a:effectLst/>
        </p:spPr>
        <p:txBody>
          <a:bodyPr vert="horz" wrap="square" lIns="91555" tIns="45778" rIns="91555" bIns="45778" numCol="1" anchor="b" anchorCtr="0" compatLnSpc="1">
            <a:prstTxWarp prst="textNoShape">
              <a:avLst/>
            </a:prstTxWarp>
          </a:bodyPr>
          <a:lstStyle>
            <a:lvl1pPr algn="r" eaLnBrk="1" hangingPunct="1">
              <a:spcBef>
                <a:spcPct val="0"/>
              </a:spcBef>
              <a:defRPr sz="1200">
                <a:latin typeface="メイリオ" panose="020B0604030504040204" pitchFamily="50" charset="-128"/>
                <a:ea typeface="メイリオ" panose="020B0604030504040204" pitchFamily="50" charset="-128"/>
              </a:defRPr>
            </a:lvl1pPr>
          </a:lstStyle>
          <a:p>
            <a:pPr>
              <a:defRPr/>
            </a:pPr>
            <a:fld id="{169E7A54-DD77-4D4F-B2DC-9034650CF5AD}" type="slidenum">
              <a:rPr lang="en-US" altLang="ja-JP" smtClean="0"/>
              <a:pPr>
                <a:defRPr/>
              </a:pPr>
              <a:t>‹#›</a:t>
            </a:fld>
            <a:endParaRPr lang="en-US" altLang="ja-JP"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Century" panose="02040604050505020304"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Century" panose="02040604050505020304" pitchFamily="18" charset="0"/>
        <a:ea typeface="+mn-ea"/>
        <a:cs typeface="+mn-cs"/>
      </a:defRPr>
    </a:lvl2pPr>
    <a:lvl3pPr marL="914400" algn="l" rtl="0" eaLnBrk="0" fontAlgn="base" hangingPunct="0">
      <a:spcBef>
        <a:spcPct val="30000"/>
      </a:spcBef>
      <a:spcAft>
        <a:spcPct val="0"/>
      </a:spcAft>
      <a:defRPr kumimoji="1" lang="en-US" altLang="ja-JP" sz="1200" kern="1200" noProof="0" dirty="0">
        <a:solidFill>
          <a:schemeClr val="tx1"/>
        </a:solidFill>
        <a:latin typeface="Century" panose="02040604050505020304" pitchFamily="18" charset="0"/>
        <a:ea typeface="+mn-ea"/>
        <a:cs typeface="+mn-cs"/>
      </a:defRPr>
    </a:lvl3pPr>
    <a:lvl4pPr marL="1371600" algn="l" rtl="0" eaLnBrk="0" fontAlgn="base" hangingPunct="0">
      <a:spcBef>
        <a:spcPct val="30000"/>
      </a:spcBef>
      <a:spcAft>
        <a:spcPct val="0"/>
      </a:spcAft>
      <a:defRPr kumimoji="1" lang="en-US" altLang="ja-JP" sz="1200" kern="1200" noProof="0" dirty="0">
        <a:solidFill>
          <a:schemeClr val="tx1"/>
        </a:solidFill>
        <a:latin typeface="Century" panose="02040604050505020304" pitchFamily="18" charset="0"/>
        <a:ea typeface="+mn-ea"/>
        <a:cs typeface="+mn-cs"/>
      </a:defRPr>
    </a:lvl4pPr>
    <a:lvl5pPr marL="1828800" algn="l" rtl="0" eaLnBrk="0" fontAlgn="base" hangingPunct="0">
      <a:spcBef>
        <a:spcPct val="30000"/>
      </a:spcBef>
      <a:spcAft>
        <a:spcPct val="0"/>
      </a:spcAft>
      <a:defRPr kumimoji="1" lang="en-US" altLang="ja-JP" sz="1200" kern="1200" noProof="0" dirty="0">
        <a:solidFill>
          <a:schemeClr val="tx1"/>
        </a:solidFill>
        <a:latin typeface="Century" panose="02040604050505020304" pitchFamily="18" charset="0"/>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C07F34C-03C5-40A0-A4AC-D108E6889F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240BEE-6BEE-4687-9D3F-279CA0490242}" type="slidenum">
              <a:rPr lang="en-US" altLang="ja-JP" smtClean="0">
                <a:latin typeface="メイリオ" panose="020B0604030504040204" pitchFamily="50" charset="-128"/>
                <a:ea typeface="メイリオ" panose="020B0604030504040204" pitchFamily="50" charset="-128"/>
              </a:rPr>
              <a:pPr>
                <a:spcBef>
                  <a:spcPct val="0"/>
                </a:spcBef>
              </a:pPr>
              <a:t>1</a:t>
            </a:fld>
            <a:endParaRPr lang="en-US" altLang="ja-JP" dirty="0">
              <a:latin typeface="メイリオ" panose="020B0604030504040204" pitchFamily="50" charset="-128"/>
              <a:ea typeface="メイリオ" panose="020B0604030504040204" pitchFamily="50" charset="-128"/>
            </a:endParaRPr>
          </a:p>
        </p:txBody>
      </p:sp>
      <p:sp>
        <p:nvSpPr>
          <p:cNvPr id="8195" name="Rectangle 2">
            <a:extLst>
              <a:ext uri="{FF2B5EF4-FFF2-40B4-BE49-F238E27FC236}">
                <a16:creationId xmlns:a16="http://schemas.microsoft.com/office/drawing/2014/main" id="{322A4525-9157-4E05-B136-6D8E6A12BB44}"/>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6B766D9E-8AB5-4764-95A5-BD8E965C39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74890"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「情報セキュリティ</a:t>
            </a:r>
            <a:r>
              <a:rPr lang="en-US" altLang="ja-JP" dirty="0"/>
              <a:t>5</a:t>
            </a:r>
            <a:r>
              <a:rPr lang="ja-JP" altLang="en-US" dirty="0"/>
              <a:t>か条</a:t>
            </a:r>
            <a:r>
              <a:rPr lang="ja-JP" altLang="en-US" dirty="0">
                <a:latin typeface="ＭＳ Ｐ明朝" panose="02020600040205080304" pitchFamily="18" charset="-128"/>
              </a:rPr>
              <a:t>」では必ず実行すべき対策を</a:t>
            </a:r>
            <a:r>
              <a:rPr lang="en-US" altLang="ja-JP" dirty="0"/>
              <a:t>5</a:t>
            </a:r>
            <a:r>
              <a:rPr lang="ja-JP" altLang="en-US" dirty="0"/>
              <a:t>箇条</a:t>
            </a:r>
            <a:r>
              <a:rPr lang="ja-JP" altLang="en-US" dirty="0">
                <a:latin typeface="ＭＳ Ｐ明朝" panose="02020600040205080304" pitchFamily="18" charset="-128"/>
              </a:rPr>
              <a:t>にまとめている。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一般的な</a:t>
            </a:r>
            <a:r>
              <a:rPr lang="en-US" altLang="ja-JP" dirty="0"/>
              <a:t>IT</a:t>
            </a:r>
            <a:r>
              <a:rPr lang="ja-JP" altLang="en-US" dirty="0">
                <a:latin typeface="ＭＳ Ｐ明朝" panose="02020600040205080304" pitchFamily="18" charset="-128"/>
              </a:rPr>
              <a:t>環境であれば共通で、あまり費用をかけずに実行できる。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「情報セキュリティ</a:t>
            </a:r>
            <a:r>
              <a:rPr lang="en-US" altLang="ja-JP" dirty="0"/>
              <a:t>5</a:t>
            </a:r>
            <a:r>
              <a:rPr lang="ja-JP" altLang="en-US" dirty="0"/>
              <a:t>か条</a:t>
            </a:r>
            <a:r>
              <a:rPr lang="ja-JP" altLang="en-US" dirty="0">
                <a:latin typeface="ＭＳ Ｐ明朝" panose="02020600040205080304" pitchFamily="18" charset="-128"/>
              </a:rPr>
              <a:t>」は利用者の環境に合わせて活用できるように、次の方法で提供している。</a:t>
            </a:r>
            <a:endParaRPr lang="en-US" altLang="ja-JP" dirty="0">
              <a:latin typeface="ＭＳ Ｐ明朝" panose="02020600040205080304" pitchFamily="18" charset="-128"/>
            </a:endParaRPr>
          </a:p>
          <a:p>
            <a:pPr marL="323850" indent="-228600">
              <a:buFont typeface="+mj-ea"/>
              <a:buAutoNum type="circleNumDbPlain"/>
            </a:pPr>
            <a:r>
              <a:rPr lang="ja-JP" altLang="en-US" dirty="0">
                <a:latin typeface="ＭＳ Ｐ明朝" panose="02020600040205080304" pitchFamily="18" charset="-128"/>
              </a:rPr>
              <a:t>「中小企業の情報セキュリティ対策ガイドライン　第</a:t>
            </a:r>
            <a:r>
              <a:rPr lang="en-US" altLang="ja-JP" dirty="0"/>
              <a:t>2</a:t>
            </a:r>
            <a:r>
              <a:rPr lang="ja-JP" altLang="en-US" dirty="0">
                <a:latin typeface="ＭＳ Ｐ明朝" panose="02020600040205080304" pitchFamily="18" charset="-128"/>
              </a:rPr>
              <a:t>部実践編　</a:t>
            </a:r>
            <a:r>
              <a:rPr lang="en-US" altLang="ja-JP" dirty="0"/>
              <a:t> 2</a:t>
            </a:r>
            <a:r>
              <a:rPr lang="ja-JP" altLang="en-US" dirty="0"/>
              <a:t>できるところから始める</a:t>
            </a:r>
            <a:r>
              <a:rPr lang="ja-JP" altLang="en-US" dirty="0">
                <a:latin typeface="ＭＳ Ｐ明朝" panose="02020600040205080304" pitchFamily="18" charset="-128"/>
              </a:rPr>
              <a:t>」に</a:t>
            </a:r>
            <a:r>
              <a:rPr lang="en-US" altLang="ja-JP" dirty="0"/>
              <a:t>5</a:t>
            </a:r>
            <a:r>
              <a:rPr lang="ja-JP" altLang="en-US" dirty="0"/>
              <a:t>か条</a:t>
            </a:r>
            <a:r>
              <a:rPr lang="ja-JP" altLang="en-US" dirty="0">
                <a:latin typeface="ＭＳ Ｐ明朝" panose="02020600040205080304" pitchFamily="18" charset="-128"/>
              </a:rPr>
              <a:t>を掲載</a:t>
            </a:r>
            <a:endParaRPr lang="en-US" altLang="ja-JP" dirty="0">
              <a:latin typeface="ＭＳ Ｐ明朝" panose="02020600040205080304" pitchFamily="18" charset="-128"/>
            </a:endParaRPr>
          </a:p>
          <a:p>
            <a:pPr marL="323850" indent="-228600">
              <a:buFont typeface="+mj-ea"/>
              <a:buAutoNum type="circleNumDbPlain"/>
            </a:pPr>
            <a:r>
              <a:rPr lang="ja-JP" altLang="en-US" dirty="0">
                <a:latin typeface="ＭＳ Ｐ明朝" panose="02020600040205080304" pitchFamily="18" charset="-128"/>
              </a:rPr>
              <a:t>「中小企業の情報セキュリティ対策ガイドライン」付録</a:t>
            </a:r>
            <a:r>
              <a:rPr lang="en-US" altLang="ja-JP" dirty="0"/>
              <a:t>1</a:t>
            </a:r>
            <a:r>
              <a:rPr lang="ja-JP" altLang="en-US" dirty="0">
                <a:latin typeface="ＭＳ Ｐ明朝" panose="02020600040205080304" pitchFamily="18" charset="-128"/>
              </a:rPr>
              <a:t>として別紙化</a:t>
            </a:r>
            <a:endParaRPr lang="en-US" altLang="ja-JP" dirty="0">
              <a:latin typeface="ＭＳ Ｐ明朝" panose="02020600040205080304" pitchFamily="18" charset="-128"/>
            </a:endParaRPr>
          </a:p>
          <a:p>
            <a:pPr marL="323850" indent="-228600">
              <a:buFont typeface="+mj-ea"/>
              <a:buAutoNum type="circleNumDbPlain"/>
            </a:pPr>
            <a:r>
              <a:rPr lang="ja-JP" altLang="en-US" dirty="0">
                <a:latin typeface="ＭＳ Ｐ明朝" panose="02020600040205080304" pitchFamily="18" charset="-128"/>
              </a:rPr>
              <a:t>「中小企業の情報セキュリティ対策ガイドライン」付録</a:t>
            </a:r>
            <a:r>
              <a:rPr lang="en-US" altLang="ja-JP" dirty="0"/>
              <a:t>CD-ROM</a:t>
            </a:r>
            <a:r>
              <a:rPr lang="ja-JP" altLang="en-US" dirty="0">
                <a:latin typeface="ＭＳ Ｐ明朝" panose="02020600040205080304" pitchFamily="18" charset="-128"/>
              </a:rPr>
              <a:t>に</a:t>
            </a:r>
            <a:r>
              <a:rPr lang="en-US" altLang="ja-JP" dirty="0"/>
              <a:t>PDF</a:t>
            </a:r>
            <a:r>
              <a:rPr lang="ja-JP" altLang="en-US" dirty="0">
                <a:latin typeface="ＭＳ Ｐ明朝" panose="02020600040205080304" pitchFamily="18" charset="-128"/>
              </a:rPr>
              <a:t>ファイルを収録</a:t>
            </a:r>
            <a:endParaRPr lang="en-US" altLang="ja-JP" dirty="0">
              <a:latin typeface="ＭＳ Ｐ明朝" panose="02020600040205080304" pitchFamily="18" charset="-128"/>
            </a:endParaRPr>
          </a:p>
          <a:p>
            <a:pPr marL="323850" indent="-228600">
              <a:buFont typeface="+mj-ea"/>
              <a:buAutoNum type="circleNumDbPlain"/>
            </a:pPr>
            <a:r>
              <a:rPr lang="en-US" altLang="ja-JP" dirty="0"/>
              <a:t>IPA</a:t>
            </a:r>
            <a:r>
              <a:rPr lang="ja-JP" altLang="en-US" dirty="0">
                <a:latin typeface="ＭＳ Ｐ明朝" panose="02020600040205080304" pitchFamily="18" charset="-128"/>
              </a:rPr>
              <a:t>公式サイトで</a:t>
            </a:r>
            <a:r>
              <a:rPr lang="en-US" altLang="ja-JP" dirty="0"/>
              <a:t>PDF</a:t>
            </a:r>
            <a:r>
              <a:rPr lang="ja-JP" altLang="en-US" dirty="0">
                <a:latin typeface="ＭＳ Ｐ明朝" panose="02020600040205080304" pitchFamily="18" charset="-128"/>
              </a:rPr>
              <a:t>ファイルを公表　</a:t>
            </a:r>
            <a:endParaRPr lang="en-US" altLang="ja-JP" dirty="0">
              <a:latin typeface="ＭＳ Ｐ明朝" panose="02020600040205080304" pitchFamily="18" charset="-128"/>
            </a:endParaRPr>
          </a:p>
          <a:p>
            <a:pPr marL="95250"/>
            <a:r>
              <a:rPr lang="en-US" altLang="ja-JP" dirty="0"/>
              <a:t>https://www.ipa.go.jp/security/keihatsu/sme/guideline/</a:t>
            </a:r>
          </a:p>
        </p:txBody>
      </p:sp>
      <p:sp>
        <p:nvSpPr>
          <p:cNvPr id="4" name="スライド番号プレースホルダー 3"/>
          <p:cNvSpPr>
            <a:spLocks noGrp="1"/>
          </p:cNvSpPr>
          <p:nvPr>
            <p:ph type="sldNum" sz="quarter" idx="5"/>
          </p:nvPr>
        </p:nvSpPr>
        <p:spPr/>
        <p:txBody>
          <a:bodyPr/>
          <a:lstStyle/>
          <a:p>
            <a:fld id="{2A57B424-EC2B-45B0-9308-920F15BB750B}" type="slidenum">
              <a:rPr kumimoji="1" lang="ja-JP" altLang="en-US" smtClean="0"/>
              <a:t>10</a:t>
            </a:fld>
            <a:endParaRPr kumimoji="1" lang="ja-JP" altLang="en-US" dirty="0"/>
          </a:p>
        </p:txBody>
      </p:sp>
    </p:spTree>
    <p:extLst>
      <p:ext uri="{BB962C8B-B14F-4D97-AF65-F5344CB8AC3E}">
        <p14:creationId xmlns:p14="http://schemas.microsoft.com/office/powerpoint/2010/main" val="807677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en-US" altLang="ja-JP" dirty="0"/>
              <a:t>5</a:t>
            </a:r>
            <a:r>
              <a:rPr lang="ja-JP" altLang="en-US" dirty="0">
                <a:latin typeface="ＭＳ Ｐ明朝" panose="02020600040205080304" pitchFamily="18" charset="-128"/>
              </a:rPr>
              <a:t>か条に準じた対策を社内規則として定める場合は、会社全体の規則にするため経営者の意思決定が必要である。</a:t>
            </a:r>
            <a:endParaRPr lang="en-US" altLang="ja-JP" dirty="0">
              <a:latin typeface="ＭＳ Ｐ明朝" panose="02020600040205080304" pitchFamily="18" charset="-128"/>
            </a:endParaRPr>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11</a:t>
            </a:fld>
            <a:endParaRPr lang="en-US" altLang="ja-JP" dirty="0"/>
          </a:p>
        </p:txBody>
      </p:sp>
    </p:spTree>
    <p:extLst>
      <p:ext uri="{BB962C8B-B14F-4D97-AF65-F5344CB8AC3E}">
        <p14:creationId xmlns:p14="http://schemas.microsoft.com/office/powerpoint/2010/main" val="2679905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対策の指示がなかったり、文書化した規則がないと「指示がないので実施する義務はない」「知らない」など全従業員が実行することは難しい。</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対策を従業員に確実に実行してもらうために、決定した対策を「情報セキュリティハンドブック</a:t>
            </a:r>
            <a:r>
              <a:rPr lang="en-US" altLang="ja-JP" dirty="0">
                <a:latin typeface="ＭＳ Ｐ明朝" panose="02020600040205080304" pitchFamily="18" charset="-128"/>
              </a:rPr>
              <a:t>(</a:t>
            </a:r>
            <a:r>
              <a:rPr lang="ja-JP" altLang="en-US" dirty="0">
                <a:latin typeface="ＭＳ Ｐ明朝" panose="02020600040205080304" pitchFamily="18" charset="-128"/>
              </a:rPr>
              <a:t>ひな形</a:t>
            </a:r>
            <a:r>
              <a:rPr lang="en-US" altLang="ja-JP" dirty="0">
                <a:latin typeface="ＭＳ Ｐ明朝" panose="02020600040205080304" pitchFamily="18" charset="-128"/>
              </a:rPr>
              <a:t>)</a:t>
            </a:r>
            <a:r>
              <a:rPr lang="ja-JP" altLang="en-US" dirty="0">
                <a:latin typeface="ＭＳ Ｐ明朝" panose="02020600040205080304" pitchFamily="18" charset="-128"/>
              </a:rPr>
              <a:t>」を編集して正式な社内規則として周知する。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「情報セキュリティハンドブック</a:t>
            </a:r>
            <a:r>
              <a:rPr lang="en-US" altLang="ja-JP" dirty="0">
                <a:latin typeface="ＭＳ Ｐ明朝" panose="02020600040205080304" pitchFamily="18" charset="-128"/>
              </a:rPr>
              <a:t>(</a:t>
            </a:r>
            <a:r>
              <a:rPr lang="ja-JP" altLang="en-US" dirty="0">
                <a:latin typeface="ＭＳ Ｐ明朝" panose="02020600040205080304" pitchFamily="18" charset="-128"/>
              </a:rPr>
              <a:t>ひな形</a:t>
            </a:r>
            <a:r>
              <a:rPr lang="en-US" altLang="ja-JP" dirty="0">
                <a:latin typeface="ＭＳ Ｐ明朝" panose="02020600040205080304" pitchFamily="18" charset="-128"/>
              </a:rPr>
              <a:t>)</a:t>
            </a:r>
            <a:r>
              <a:rPr lang="ja-JP" altLang="en-US" dirty="0">
                <a:latin typeface="ＭＳ Ｐ明朝" panose="02020600040205080304" pitchFamily="18" charset="-128"/>
              </a:rPr>
              <a:t>」は、次の方法で提供している。</a:t>
            </a:r>
            <a:endParaRPr lang="en-US" altLang="ja-JP" dirty="0">
              <a:latin typeface="ＭＳ Ｐ明朝" panose="02020600040205080304" pitchFamily="18" charset="-128"/>
            </a:endParaRPr>
          </a:p>
          <a:p>
            <a:pPr marL="323850" indent="-228600">
              <a:buFont typeface="+mj-ea"/>
              <a:buAutoNum type="circleNumDbPlain"/>
            </a:pPr>
            <a:r>
              <a:rPr lang="ja-JP" altLang="en-US" dirty="0">
                <a:latin typeface="ＭＳ Ｐ明朝" panose="02020600040205080304" pitchFamily="18" charset="-128"/>
              </a:rPr>
              <a:t>「中小企業の情報セキュリティ対策ガイドライン」付録として</a:t>
            </a:r>
            <a:r>
              <a:rPr lang="en-US" altLang="ja-JP" dirty="0">
                <a:latin typeface="Century" panose="02040604050505020304" pitchFamily="18" charset="0"/>
              </a:rPr>
              <a:t>CD-ROM</a:t>
            </a:r>
            <a:r>
              <a:rPr lang="ja-JP" altLang="en-US" dirty="0">
                <a:latin typeface="ＭＳ Ｐ明朝" panose="02020600040205080304" pitchFamily="18" charset="-128"/>
              </a:rPr>
              <a:t>に</a:t>
            </a:r>
            <a:r>
              <a:rPr lang="en-US" altLang="ja-JP" dirty="0">
                <a:latin typeface="Century" panose="02040604050505020304" pitchFamily="18" charset="0"/>
              </a:rPr>
              <a:t>PowerPoint</a:t>
            </a:r>
            <a:r>
              <a:rPr lang="ja-JP" altLang="en-US" dirty="0">
                <a:latin typeface="ＭＳ Ｐ明朝" panose="02020600040205080304" pitchFamily="18" charset="-128"/>
              </a:rPr>
              <a:t>ファイルを収録</a:t>
            </a:r>
            <a:endParaRPr lang="en-US" altLang="ja-JP" dirty="0">
              <a:latin typeface="ＭＳ Ｐ明朝" panose="02020600040205080304" pitchFamily="18" charset="-128"/>
            </a:endParaRPr>
          </a:p>
          <a:p>
            <a:pPr marL="323850" indent="-228600">
              <a:buFont typeface="+mj-ea"/>
              <a:buAutoNum type="circleNumDbPlain"/>
            </a:pPr>
            <a:r>
              <a:rPr lang="en-US" altLang="ja-JP" dirty="0">
                <a:latin typeface="Century" panose="02040604050505020304" pitchFamily="18" charset="0"/>
              </a:rPr>
              <a:t>IPA</a:t>
            </a:r>
            <a:r>
              <a:rPr lang="ja-JP" altLang="en-US" dirty="0">
                <a:latin typeface="ＭＳ Ｐ明朝" panose="02020600040205080304" pitchFamily="18" charset="-128"/>
              </a:rPr>
              <a:t>公式サイトで</a:t>
            </a:r>
            <a:r>
              <a:rPr lang="en-US" altLang="ja-JP" dirty="0">
                <a:latin typeface="Century" panose="02040604050505020304" pitchFamily="18" charset="0"/>
              </a:rPr>
              <a:t>PowerPoint</a:t>
            </a:r>
            <a:r>
              <a:rPr lang="ja-JP" altLang="en-US" dirty="0">
                <a:latin typeface="ＭＳ Ｐ明朝" panose="02020600040205080304" pitchFamily="18" charset="-128"/>
              </a:rPr>
              <a:t>ファイルを公表　</a:t>
            </a:r>
            <a:endParaRPr lang="en-US" altLang="ja-JP" dirty="0">
              <a:latin typeface="ＭＳ Ｐ明朝" panose="02020600040205080304" pitchFamily="18" charset="-128"/>
            </a:endParaRPr>
          </a:p>
          <a:p>
            <a:pPr marL="95250"/>
            <a:r>
              <a:rPr lang="en-US" altLang="ja-JP" dirty="0">
                <a:latin typeface="Century" panose="02040604050505020304" pitchFamily="18" charset="0"/>
              </a:rPr>
              <a:t>https://www.ipa.go.jp/security/keihatsu/sme/guideline/</a:t>
            </a:r>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12</a:t>
            </a:fld>
            <a:endParaRPr lang="en-US" altLang="ja-JP" dirty="0"/>
          </a:p>
        </p:txBody>
      </p:sp>
    </p:spTree>
    <p:extLst>
      <p:ext uri="{BB962C8B-B14F-4D97-AF65-F5344CB8AC3E}">
        <p14:creationId xmlns:p14="http://schemas.microsoft.com/office/powerpoint/2010/main" val="276812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実施していない対策があったら、対策例を参考にして導入する対策を決める。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実施できている対策については、全員が継続するために、正式な規則にする。</a:t>
            </a:r>
            <a:endParaRPr lang="en-US" altLang="ja-JP" dirty="0">
              <a:latin typeface="ＭＳ Ｐ明朝" panose="02020600040205080304" pitchFamily="18" charset="-128"/>
            </a:endParaRPr>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13</a:t>
            </a:fld>
            <a:endParaRPr lang="en-US" altLang="ja-JP" dirty="0"/>
          </a:p>
        </p:txBody>
      </p:sp>
    </p:spTree>
    <p:extLst>
      <p:ext uri="{BB962C8B-B14F-4D97-AF65-F5344CB8AC3E}">
        <p14:creationId xmlns:p14="http://schemas.microsoft.com/office/powerpoint/2010/main" val="2677102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日常利用している電子データや書類は、その重要性を意識しないことがある。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従業員の氏名、メールアドレス、顔写真や、取引先の名刺等も個人情報であるが、認識していない人も多い。</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個人情報に関しては個人情報保護法で「個人の人格的、財産的な権利利益に対する侵害を未然に防止することを目的として、</a:t>
            </a:r>
            <a:r>
              <a:rPr lang="ja-JP" altLang="en-US" dirty="0"/>
              <a:t>個人情報の取扱いに関する規律と本人関与の仕組み」が定められ</a:t>
            </a:r>
            <a:r>
              <a:rPr lang="ja-JP" altLang="en-US" dirty="0">
                <a:latin typeface="ＭＳ Ｐ明朝" panose="02020600040205080304" pitchFamily="18" charset="-128"/>
              </a:rPr>
              <a:t>、会社の不備が原因で本人の権利利益が侵害された場合には、責任が問われる。</a:t>
            </a:r>
            <a:endParaRPr lang="en-US" altLang="ja-JP" dirty="0">
              <a:latin typeface="ＭＳ Ｐ明朝" panose="02020600040205080304" pitchFamily="18"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14</a:t>
            </a:fld>
            <a:endParaRPr lang="en-US" altLang="ja-JP" dirty="0"/>
          </a:p>
        </p:txBody>
      </p:sp>
    </p:spTree>
    <p:extLst>
      <p:ext uri="{BB962C8B-B14F-4D97-AF65-F5344CB8AC3E}">
        <p14:creationId xmlns:p14="http://schemas.microsoft.com/office/powerpoint/2010/main" val="395251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スライド イメージ プレースホルダー 1">
            <a:extLst>
              <a:ext uri="{FF2B5EF4-FFF2-40B4-BE49-F238E27FC236}">
                <a16:creationId xmlns:a16="http://schemas.microsoft.com/office/drawing/2014/main" id="{7082B6FF-C4B5-47DF-BD45-5054B3660CE1}"/>
              </a:ext>
            </a:extLst>
          </p:cNvPr>
          <p:cNvSpPr>
            <a:spLocks noGrp="1" noRot="1" noChangeAspect="1" noChangeArrowheads="1" noTextEdit="1"/>
          </p:cNvSpPr>
          <p:nvPr>
            <p:ph type="sldImg"/>
          </p:nvPr>
        </p:nvSpPr>
        <p:spPr>
          <a:ln/>
        </p:spPr>
      </p:sp>
      <p:sp>
        <p:nvSpPr>
          <p:cNvPr id="30723" name="ノート プレースホルダー 2">
            <a:extLst>
              <a:ext uri="{FF2B5EF4-FFF2-40B4-BE49-F238E27FC236}">
                <a16:creationId xmlns:a16="http://schemas.microsoft.com/office/drawing/2014/main" id="{CBA88898-B103-4977-8BF7-91031D8E2A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「最新の状態」とは次の</a:t>
            </a:r>
            <a:r>
              <a:rPr lang="en-US" altLang="ja-JP" dirty="0">
                <a:latin typeface="Century" panose="02040604050505020304" pitchFamily="18" charset="0"/>
              </a:rPr>
              <a:t>2</a:t>
            </a:r>
            <a:r>
              <a:rPr lang="ja-JP" altLang="en-US" dirty="0">
                <a:latin typeface="ＭＳ Ｐ明朝" panose="02020600040205080304" pitchFamily="18" charset="-128"/>
              </a:rPr>
              <a:t>通りを指している。</a:t>
            </a:r>
            <a:endParaRPr lang="en-US" altLang="ja-JP" dirty="0">
              <a:latin typeface="ＭＳ Ｐ明朝" panose="02020600040205080304" pitchFamily="18" charset="-128"/>
            </a:endParaRPr>
          </a:p>
          <a:p>
            <a:pPr marL="228600" indent="-228600">
              <a:buFont typeface="+mj-ea"/>
              <a:buAutoNum type="circleNumDbPlain"/>
            </a:pPr>
            <a:r>
              <a:rPr lang="ja-JP" altLang="en-US" dirty="0">
                <a:latin typeface="ＭＳ Ｐ明朝" panose="02020600040205080304" pitchFamily="18" charset="-128"/>
              </a:rPr>
              <a:t>ソフトウェアメーカーが、セキュリティ上の弱点であるセキュリティホールを修正するために配信する修正プログラム</a:t>
            </a:r>
            <a:r>
              <a:rPr lang="en-US" altLang="ja-JP" dirty="0">
                <a:latin typeface="ＭＳ Ｐ明朝" panose="02020600040205080304" pitchFamily="18" charset="-128"/>
              </a:rPr>
              <a:t>(</a:t>
            </a:r>
            <a:r>
              <a:rPr lang="ja-JP" altLang="en-US" dirty="0">
                <a:latin typeface="ＭＳ Ｐ明朝" panose="02020600040205080304" pitchFamily="18" charset="-128"/>
              </a:rPr>
              <a:t>セキュリティパッチ</a:t>
            </a:r>
            <a:r>
              <a:rPr lang="en-US" altLang="ja-JP" baseline="30000" dirty="0">
                <a:latin typeface="ＭＳ Ｐ明朝" panose="02020600040205080304" pitchFamily="18" charset="-128"/>
              </a:rPr>
              <a:t>※</a:t>
            </a:r>
            <a:r>
              <a:rPr lang="en-US" altLang="ja-JP" dirty="0">
                <a:latin typeface="ＭＳ Ｐ明朝" panose="02020600040205080304" pitchFamily="18" charset="-128"/>
              </a:rPr>
              <a:t>)</a:t>
            </a:r>
            <a:r>
              <a:rPr lang="ja-JP" altLang="en-US" dirty="0">
                <a:latin typeface="ＭＳ Ｐ明朝" panose="02020600040205080304" pitchFamily="18" charset="-128"/>
              </a:rPr>
              <a:t>の最新版をインストールした状態のこと。</a:t>
            </a:r>
            <a:endParaRPr lang="en-US" altLang="ja-JP" dirty="0">
              <a:latin typeface="ＭＳ Ｐ明朝" panose="02020600040205080304" pitchFamily="18" charset="-128"/>
            </a:endParaRPr>
          </a:p>
          <a:p>
            <a:pPr marL="228600" indent="-228600">
              <a:buFont typeface="+mj-ea"/>
              <a:buAutoNum type="circleNumDbPlain"/>
            </a:pPr>
            <a:r>
              <a:rPr lang="ja-JP" altLang="en-US" dirty="0">
                <a:latin typeface="ＭＳ Ｐ明朝" panose="02020600040205080304" pitchFamily="18" charset="-128"/>
              </a:rPr>
              <a:t>ソフトウェアメーカーが、サポートを終了して修正プログラムの配信をしなくなったソフトウェアのバージョンアップした最新版をインストールした状態のこと。</a:t>
            </a:r>
            <a:endParaRPr lang="en-US" altLang="ja-JP" dirty="0">
              <a:latin typeface="ＭＳ Ｐ明朝" panose="02020600040205080304" pitchFamily="18" charset="-128"/>
            </a:endParaRPr>
          </a:p>
          <a:p>
            <a:r>
              <a:rPr lang="en-US" altLang="ja-JP" dirty="0">
                <a:latin typeface="ＭＳ Ｐ明朝" panose="02020600040205080304" pitchFamily="18" charset="-128"/>
              </a:rPr>
              <a:t>※</a:t>
            </a:r>
            <a:r>
              <a:rPr lang="en-US" altLang="ja-JP" dirty="0"/>
              <a:t> patch</a:t>
            </a:r>
            <a:r>
              <a:rPr lang="ja-JP" altLang="en-US" dirty="0"/>
              <a:t>：</a:t>
            </a:r>
            <a:r>
              <a:rPr lang="ja-JP" altLang="en-US" dirty="0">
                <a:latin typeface="ＭＳ Ｐ明朝" panose="02020600040205080304" pitchFamily="18" charset="-128"/>
              </a:rPr>
              <a:t>つぎはぎ用あて布</a:t>
            </a:r>
            <a:endParaRPr lang="en-US" altLang="ja-JP" dirty="0">
              <a:latin typeface="ＭＳ Ｐ明朝" panose="02020600040205080304" pitchFamily="18" charset="-128"/>
            </a:endParaRPr>
          </a:p>
        </p:txBody>
      </p:sp>
      <p:sp>
        <p:nvSpPr>
          <p:cNvPr id="30724" name="スライド番号プレースホルダー 3">
            <a:extLst>
              <a:ext uri="{FF2B5EF4-FFF2-40B4-BE49-F238E27FC236}">
                <a16:creationId xmlns:a16="http://schemas.microsoft.com/office/drawing/2014/main" id="{6EB049ED-2B3F-4DDA-96DC-8596743992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BE59D6C-DEE9-47DE-BF1F-BE24A086D324}" type="slidenum">
              <a:rPr lang="en-US" altLang="ja-JP" smtClean="0">
                <a:latin typeface="メイリオ" panose="020B0604030504040204" pitchFamily="50" charset="-128"/>
                <a:ea typeface="メイリオ" panose="020B0604030504040204" pitchFamily="50" charset="-128"/>
              </a:rPr>
              <a:pPr>
                <a:spcBef>
                  <a:spcPct val="0"/>
                </a:spcBef>
              </a:pPr>
              <a:t>15</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75676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6E434968-93FE-4FC6-BE20-FF401B6E6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1152807-C4AE-4B45-B61E-21F1FAC7E8E7}" type="slidenum">
              <a:rPr lang="en-US" altLang="ja-JP" smtClean="0">
                <a:latin typeface="メイリオ" panose="020B0604030504040204" pitchFamily="50" charset="-128"/>
                <a:ea typeface="メイリオ" panose="020B0604030504040204" pitchFamily="50" charset="-128"/>
              </a:rPr>
              <a:pPr>
                <a:spcBef>
                  <a:spcPct val="0"/>
                </a:spcBef>
              </a:pPr>
              <a:t>16</a:t>
            </a:fld>
            <a:endParaRPr lang="en-US" altLang="ja-JP" dirty="0">
              <a:latin typeface="メイリオ" panose="020B0604030504040204" pitchFamily="50" charset="-128"/>
              <a:ea typeface="メイリオ" panose="020B0604030504040204" pitchFamily="50" charset="-128"/>
            </a:endParaRPr>
          </a:p>
        </p:txBody>
      </p:sp>
      <p:sp>
        <p:nvSpPr>
          <p:cNvPr id="32771" name="Rectangle 2">
            <a:extLst>
              <a:ext uri="{FF2B5EF4-FFF2-40B4-BE49-F238E27FC236}">
                <a16:creationId xmlns:a16="http://schemas.microsoft.com/office/drawing/2014/main" id="{C78671B2-9D13-47E4-A681-37868B4F9DF7}"/>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6F1F6A73-BBBF-49D1-95CF-C4FDCD1B9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世界中で利用されているソフトウェアに脆弱性が発見された場合、攻撃者にとって、そのソフトウェアを攻撃すると成功する可能性が高くなり、狙われやすく、危険性が高くなる。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そのため、デファクトスタンダード</a:t>
            </a:r>
            <a:r>
              <a:rPr lang="en-US" altLang="ja-JP" dirty="0">
                <a:latin typeface="ＭＳ Ｐ明朝" panose="02020600040205080304" pitchFamily="18" charset="-128"/>
              </a:rPr>
              <a:t>(</a:t>
            </a:r>
            <a:r>
              <a:rPr lang="ja-JP" altLang="en-US" dirty="0">
                <a:latin typeface="ＭＳ Ｐ明朝" panose="02020600040205080304" pitchFamily="18" charset="-128"/>
              </a:rPr>
              <a:t>事実上の標準</a:t>
            </a:r>
            <a:r>
              <a:rPr lang="en-US" altLang="ja-JP" dirty="0">
                <a:latin typeface="ＭＳ Ｐ明朝" panose="02020600040205080304" pitchFamily="18" charset="-128"/>
              </a:rPr>
              <a:t>)</a:t>
            </a:r>
            <a:r>
              <a:rPr lang="ja-JP" altLang="en-US" dirty="0">
                <a:latin typeface="ＭＳ Ｐ明朝" panose="02020600040205080304" pitchFamily="18" charset="-128"/>
              </a:rPr>
              <a:t>といわれるソフトウェアは、常に世界中の攻撃者から狙われている。</a:t>
            </a:r>
            <a:endParaRPr lang="en-US" altLang="ja-JP" dirty="0">
              <a:latin typeface="ＭＳ Ｐ明朝" panose="02020600040205080304" pitchFamily="18"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BD510A03-6A32-4B86-923F-EA57F27829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8E109C-981B-43A8-A2B1-FB33E8968F8F}" type="slidenum">
              <a:rPr lang="en-US" altLang="ja-JP" smtClean="0">
                <a:latin typeface="メイリオ" panose="020B0604030504040204" pitchFamily="50" charset="-128"/>
                <a:ea typeface="メイリオ" panose="020B0604030504040204" pitchFamily="50" charset="-128"/>
              </a:rPr>
              <a:pPr>
                <a:spcBef>
                  <a:spcPct val="0"/>
                </a:spcBef>
              </a:pPr>
              <a:t>17</a:t>
            </a:fld>
            <a:endParaRPr lang="en-US" altLang="ja-JP" dirty="0">
              <a:latin typeface="メイリオ" panose="020B0604030504040204" pitchFamily="50" charset="-128"/>
              <a:ea typeface="メイリオ" panose="020B0604030504040204" pitchFamily="50" charset="-128"/>
            </a:endParaRPr>
          </a:p>
        </p:txBody>
      </p:sp>
      <p:sp>
        <p:nvSpPr>
          <p:cNvPr id="34819" name="Rectangle 2">
            <a:extLst>
              <a:ext uri="{FF2B5EF4-FFF2-40B4-BE49-F238E27FC236}">
                <a16:creationId xmlns:a16="http://schemas.microsoft.com/office/drawing/2014/main" id="{B065A22D-9B5D-49B8-915F-2B33FFBCD6E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5E2C4B80-D324-4349-8E37-13DF002637EC}"/>
              </a:ext>
            </a:extLst>
          </p:cNvPr>
          <p:cNvSpPr>
            <a:spLocks noGrp="1" noChangeArrowheads="1"/>
          </p:cNvSpPr>
          <p:nvPr>
            <p:ph type="body" idx="1"/>
          </p:nvPr>
        </p:nvSpPr>
        <p:spPr>
          <a:xfrm>
            <a:off x="681038" y="4721225"/>
            <a:ext cx="5746898"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ソフトウェアは大規模化し、機能も複雑化しているため、プログラムの不具合や設計上のミスといった脆弱性のない完璧なソフトウェアの開発は困難になっている。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想定外の使い方、既知の攻撃手法を全て試して、悪用を防止できるように開発することも困難である。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さらに時間の経過とともに新たな攻撃手法などが出てくるので当初のセキュリティ水準は劣化していく。</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このような背景で最初からセキュリティホールのないソフトウェアを開発することは不可能に近く、メーカーはセキュリティホールに気付いた後に修正プログラムを作って配付することでセキュリティ水準を維持している。</a:t>
            </a:r>
            <a:endParaRPr lang="en-US" altLang="ja-JP" dirty="0">
              <a:latin typeface="ＭＳ Ｐ明朝" panose="02020600040205080304" pitchFamily="18"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1C32AEBD-2947-444E-B322-6EB626A74B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BC777F-89D9-4E77-AFF1-A7AB7C538BE7}" type="slidenum">
              <a:rPr lang="en-US" altLang="ja-JP" smtClean="0">
                <a:latin typeface="メイリオ" panose="020B0604030504040204" pitchFamily="50" charset="-128"/>
                <a:ea typeface="メイリオ" panose="020B0604030504040204" pitchFamily="50" charset="-128"/>
              </a:rPr>
              <a:pPr>
                <a:spcBef>
                  <a:spcPct val="0"/>
                </a:spcBef>
              </a:pPr>
              <a:t>18</a:t>
            </a:fld>
            <a:endParaRPr lang="en-US" altLang="ja-JP" dirty="0">
              <a:latin typeface="メイリオ" panose="020B0604030504040204" pitchFamily="50" charset="-128"/>
              <a:ea typeface="メイリオ" panose="020B0604030504040204" pitchFamily="50" charset="-128"/>
            </a:endParaRPr>
          </a:p>
        </p:txBody>
      </p:sp>
      <p:sp>
        <p:nvSpPr>
          <p:cNvPr id="36867" name="Rectangle 2">
            <a:extLst>
              <a:ext uri="{FF2B5EF4-FFF2-40B4-BE49-F238E27FC236}">
                <a16:creationId xmlns:a16="http://schemas.microsoft.com/office/drawing/2014/main" id="{DF59439D-5E21-4468-B77A-98B3D47C3CCF}"/>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F5FB1F26-A3BF-495A-8D04-592C7882C6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脆弱性が攻撃された場合の影響は大小様々であるため、脆弱性の深刻度を評価するための指標として、「</a:t>
            </a:r>
            <a:r>
              <a:rPr lang="ja-JP" altLang="en-US" dirty="0"/>
              <a:t>共通脆弱性評価システム</a:t>
            </a:r>
            <a:r>
              <a:rPr lang="en-US" altLang="ja-JP" dirty="0"/>
              <a:t>CVSS</a:t>
            </a:r>
            <a:r>
              <a:rPr lang="en-US" altLang="ja-JP" baseline="30000" dirty="0"/>
              <a:t>※</a:t>
            </a:r>
            <a:r>
              <a:rPr lang="en-US" altLang="ja-JP" dirty="0"/>
              <a:t>(Common Vulnerability Scoring System)</a:t>
            </a:r>
            <a:r>
              <a:rPr lang="ja-JP" altLang="en-US" dirty="0"/>
              <a:t>」がある。</a:t>
            </a:r>
            <a:endParaRPr lang="en-US" altLang="ja-JP" dirty="0"/>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例えば、</a:t>
            </a:r>
            <a:r>
              <a:rPr lang="en-US" altLang="ja-JP" dirty="0"/>
              <a:t>Microsoft Windows OS</a:t>
            </a:r>
            <a:r>
              <a:rPr lang="ja-JP" altLang="en-US" dirty="0"/>
              <a:t>の</a:t>
            </a:r>
            <a:r>
              <a:rPr lang="ja-JP" altLang="en-US" dirty="0">
                <a:latin typeface="ＭＳ Ｐ明朝" panose="02020600040205080304" pitchFamily="18" charset="-128"/>
              </a:rPr>
              <a:t>セキュリティホールの一つ</a:t>
            </a:r>
            <a:br>
              <a:rPr lang="en-US" altLang="ja-JP" dirty="0">
                <a:latin typeface="ＭＳ Ｐ明朝" panose="02020600040205080304" pitchFamily="18" charset="-128"/>
              </a:rPr>
            </a:br>
            <a:r>
              <a:rPr lang="ja-JP" altLang="en-US" dirty="0">
                <a:latin typeface="ＭＳ Ｐ明朝" panose="02020600040205080304" pitchFamily="18" charset="-128"/>
              </a:rPr>
              <a:t>「この脆弱性で、攻撃者により影響を受けるコンピュータで、リモートでコードが実行される可能性があります。」のように、利用者のコンピュータを乗っ取ることが可能なセキュリティホールもあるため、脆弱性対策は必須である。</a:t>
            </a:r>
            <a:endParaRPr lang="en-US" altLang="ja-JP" dirty="0">
              <a:latin typeface="ＭＳ Ｐ明朝" panose="02020600040205080304" pitchFamily="18" charset="-128"/>
            </a:endParaRPr>
          </a:p>
          <a:p>
            <a:pPr eaLnBrk="1" hangingPunct="1"/>
            <a:r>
              <a:rPr lang="en-US" altLang="ja-JP" dirty="0"/>
              <a:t>※CVSS</a:t>
            </a:r>
            <a:r>
              <a:rPr lang="ja-JP" altLang="en-US" dirty="0"/>
              <a:t>　</a:t>
            </a:r>
            <a:r>
              <a:rPr lang="en-US" altLang="ja-JP" dirty="0"/>
              <a:t>https://www.ipa.go.jp/security/vuln/CVSSv3.html</a:t>
            </a:r>
          </a:p>
          <a:p>
            <a:pPr eaLnBrk="1" hangingPunct="1"/>
            <a:endParaRPr lang="ja-JP" altLang="en-US" dirty="0">
              <a:latin typeface="ＭＳ Ｐ明朝" panose="02020600040205080304" pitchFamily="18" charset="-128"/>
            </a:endParaRPr>
          </a:p>
          <a:p>
            <a:endParaRPr lang="ja-JP" altLang="en-US" dirty="0">
              <a:ea typeface="メイリオ" panose="020B0604030504040204" pitchFamily="50"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スライド イメージ プレースホルダー 1">
            <a:extLst>
              <a:ext uri="{FF2B5EF4-FFF2-40B4-BE49-F238E27FC236}">
                <a16:creationId xmlns:a16="http://schemas.microsoft.com/office/drawing/2014/main" id="{0F5899AA-5A4E-410E-9BB8-2A4EEBDEF265}"/>
              </a:ext>
            </a:extLst>
          </p:cNvPr>
          <p:cNvSpPr>
            <a:spLocks noGrp="1" noRot="1" noChangeAspect="1" noChangeArrowheads="1" noTextEdit="1"/>
          </p:cNvSpPr>
          <p:nvPr>
            <p:ph type="sldImg"/>
          </p:nvPr>
        </p:nvSpPr>
        <p:spPr>
          <a:ln/>
        </p:spPr>
      </p:sp>
      <p:sp>
        <p:nvSpPr>
          <p:cNvPr id="38915" name="ノート プレースホルダー 2">
            <a:extLst>
              <a:ext uri="{FF2B5EF4-FFF2-40B4-BE49-F238E27FC236}">
                <a16:creationId xmlns:a16="http://schemas.microsoft.com/office/drawing/2014/main" id="{2CB6FC90-F1A2-4667-9D80-27D8B51641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ja-JP" dirty="0">
                <a:latin typeface="ＭＳ Ｐ明朝" panose="02020600040205080304" pitchFamily="18" charset="-128"/>
              </a:rPr>
              <a:t>最近では、</a:t>
            </a:r>
            <a:r>
              <a:rPr lang="en-US" altLang="ja-JP" dirty="0">
                <a:latin typeface="Century" panose="02040604050505020304" pitchFamily="18" charset="0"/>
              </a:rPr>
              <a:t>Microsoft</a:t>
            </a:r>
            <a:r>
              <a:rPr lang="ja-JP" altLang="ja-JP" dirty="0">
                <a:latin typeface="ＭＳ Ｐ明朝" panose="02020600040205080304" pitchFamily="18" charset="-128"/>
              </a:rPr>
              <a:t>社を含む</a:t>
            </a:r>
            <a:r>
              <a:rPr lang="en-US" altLang="ja-JP" dirty="0">
                <a:latin typeface="Century" panose="02040604050505020304" pitchFamily="18" charset="0"/>
              </a:rPr>
              <a:t>OS</a:t>
            </a:r>
            <a:r>
              <a:rPr lang="ja-JP" altLang="ja-JP" dirty="0">
                <a:latin typeface="ＭＳ Ｐ明朝" panose="02020600040205080304" pitchFamily="18" charset="-128"/>
              </a:rPr>
              <a:t>やアプリケーションのベンダーでは、</a:t>
            </a:r>
            <a:r>
              <a:rPr lang="en-US" altLang="ja-JP" dirty="0">
                <a:latin typeface="Century" panose="02040604050505020304" pitchFamily="18" charset="0"/>
              </a:rPr>
              <a:t>OS</a:t>
            </a:r>
            <a:r>
              <a:rPr lang="ja-JP" altLang="ja-JP" dirty="0">
                <a:latin typeface="ＭＳ Ｐ明朝" panose="02020600040205080304" pitchFamily="18" charset="-128"/>
              </a:rPr>
              <a:t>やアプリケーションの脆弱性を解消するためのセキュリティ更新を自動的に適用する設定やボタン</a:t>
            </a:r>
            <a:r>
              <a:rPr lang="en-US" altLang="ja-JP" dirty="0">
                <a:latin typeface="ＭＳ Ｐ明朝" panose="02020600040205080304" pitchFamily="18" charset="-128"/>
              </a:rPr>
              <a:t>(</a:t>
            </a:r>
            <a:r>
              <a:rPr lang="ja-JP" altLang="ja-JP" dirty="0">
                <a:latin typeface="ＭＳ Ｐ明朝" panose="02020600040205080304" pitchFamily="18" charset="-128"/>
              </a:rPr>
              <a:t>クリック</a:t>
            </a:r>
            <a:r>
              <a:rPr lang="en-US" altLang="ja-JP" dirty="0">
                <a:latin typeface="ＭＳ Ｐ明朝" panose="02020600040205080304" pitchFamily="18" charset="-128"/>
              </a:rPr>
              <a:t>)</a:t>
            </a:r>
            <a:r>
              <a:rPr lang="ja-JP" altLang="ja-JP" dirty="0">
                <a:latin typeface="ＭＳ Ｐ明朝" panose="02020600040205080304" pitchFamily="18" charset="-128"/>
              </a:rPr>
              <a:t>ひとつで更新を適用する方法を推奨してい</a:t>
            </a:r>
            <a:r>
              <a:rPr lang="ja-JP" altLang="en-US" dirty="0">
                <a:latin typeface="ＭＳ Ｐ明朝" panose="02020600040205080304" pitchFamily="18" charset="-128"/>
              </a:rPr>
              <a:t>る。</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このような</a:t>
            </a:r>
            <a:r>
              <a:rPr lang="ja-JP" altLang="ja-JP" dirty="0">
                <a:latin typeface="ＭＳ Ｐ明朝" panose="02020600040205080304" pitchFamily="18" charset="-128"/>
              </a:rPr>
              <a:t>設定</a:t>
            </a:r>
            <a:r>
              <a:rPr lang="ja-JP" altLang="en-US" dirty="0">
                <a:latin typeface="ＭＳ Ｐ明朝" panose="02020600040205080304" pitchFamily="18" charset="-128"/>
              </a:rPr>
              <a:t>で</a:t>
            </a:r>
            <a:r>
              <a:rPr lang="ja-JP" altLang="ja-JP" dirty="0">
                <a:latin typeface="ＭＳ Ｐ明朝" panose="02020600040205080304" pitchFamily="18" charset="-128"/>
              </a:rPr>
              <a:t>パソコンをより安全に利用することができるので、</a:t>
            </a:r>
            <a:r>
              <a:rPr lang="en-US" altLang="ja-JP" dirty="0">
                <a:latin typeface="Century" panose="02040604050505020304" pitchFamily="18" charset="0"/>
              </a:rPr>
              <a:t>OS</a:t>
            </a:r>
            <a:r>
              <a:rPr lang="ja-JP" altLang="ja-JP" dirty="0">
                <a:latin typeface="ＭＳ Ｐ明朝" panose="02020600040205080304" pitchFamily="18" charset="-128"/>
              </a:rPr>
              <a:t>や</a:t>
            </a:r>
            <a:r>
              <a:rPr lang="ja-JP" altLang="en-US" dirty="0">
                <a:latin typeface="ＭＳ Ｐ明朝" panose="02020600040205080304" pitchFamily="18" charset="-128"/>
              </a:rPr>
              <a:t>ソフトウェア</a:t>
            </a:r>
            <a:r>
              <a:rPr lang="ja-JP" altLang="ja-JP" dirty="0">
                <a:latin typeface="ＭＳ Ｐ明朝" panose="02020600040205080304" pitchFamily="18" charset="-128"/>
              </a:rPr>
              <a:t>の設定がどうなっているか、あるいは最新の状態であるか確認する</a:t>
            </a:r>
            <a:r>
              <a:rPr lang="ja-JP" altLang="en-US" dirty="0">
                <a:latin typeface="ＭＳ Ｐ明朝" panose="02020600040205080304" pitchFamily="18" charset="-128"/>
              </a:rPr>
              <a:t>必要がある。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パソコンだけでなく、社内共有しているサーバーや、外部のメールサーバー、ウェブサーバー、クラウドサービスで使用されているソフトウェアも同様に脆弱性を解消する必要があり、どのように管理されているか把握しておく。</a:t>
            </a:r>
          </a:p>
        </p:txBody>
      </p:sp>
      <p:sp>
        <p:nvSpPr>
          <p:cNvPr id="38916" name="スライド番号プレースホルダー 3">
            <a:extLst>
              <a:ext uri="{FF2B5EF4-FFF2-40B4-BE49-F238E27FC236}">
                <a16:creationId xmlns:a16="http://schemas.microsoft.com/office/drawing/2014/main" id="{34467A47-F91F-465A-B84A-21C34F72CC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9CD4FF5-AFE3-40C2-92CA-E1808C6CDB9B}" type="slidenum">
              <a:rPr lang="en-US" altLang="ja-JP" smtClean="0">
                <a:latin typeface="メイリオ" panose="020B0604030504040204" pitchFamily="50" charset="-128"/>
                <a:ea typeface="メイリオ" panose="020B0604030504040204" pitchFamily="50" charset="-128"/>
              </a:rPr>
              <a:pPr>
                <a:spcBef>
                  <a:spcPct val="0"/>
                </a:spcBef>
              </a:pPr>
              <a:t>19</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スライド イメージ プレースホルダー 1">
            <a:extLst>
              <a:ext uri="{FF2B5EF4-FFF2-40B4-BE49-F238E27FC236}">
                <a16:creationId xmlns:a16="http://schemas.microsoft.com/office/drawing/2014/main" id="{D35DE8A6-4C0A-4B91-B4FD-B6B62CA1FADB}"/>
              </a:ext>
            </a:extLst>
          </p:cNvPr>
          <p:cNvSpPr>
            <a:spLocks noGrp="1" noRot="1" noChangeAspect="1" noChangeArrowheads="1" noTextEdit="1"/>
          </p:cNvSpPr>
          <p:nvPr>
            <p:ph type="sldImg"/>
          </p:nvPr>
        </p:nvSpPr>
        <p:spPr>
          <a:ln/>
        </p:spPr>
      </p:sp>
      <p:sp>
        <p:nvSpPr>
          <p:cNvPr id="10243" name="ノート プレースホルダー 2">
            <a:extLst>
              <a:ext uri="{FF2B5EF4-FFF2-40B4-BE49-F238E27FC236}">
                <a16:creationId xmlns:a16="http://schemas.microsoft.com/office/drawing/2014/main" id="{DF3208EC-9719-4E4C-BFF1-EDDC46D8BC8D}"/>
              </a:ext>
            </a:extLst>
          </p:cNvPr>
          <p:cNvSpPr>
            <a:spLocks noGrp="1"/>
          </p:cNvSpPr>
          <p:nvPr>
            <p:ph type="body" idx="1"/>
          </p:nvPr>
        </p:nvSpPr>
        <p:spPr>
          <a:xfrm>
            <a:off x="681038" y="4721225"/>
            <a:ext cx="5962922"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eaLnBrk="1" hangingPunct="1"/>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対象者</a:t>
            </a:r>
            <a:r>
              <a:rPr lang="en-US" altLang="ja-JP" dirty="0">
                <a:latin typeface="メイリオ" panose="020B0604030504040204" pitchFamily="50" charset="-128"/>
                <a:ea typeface="メイリオ" panose="020B0604030504040204" pitchFamily="50" charset="-128"/>
              </a:rPr>
              <a:t>)</a:t>
            </a:r>
          </a:p>
          <a:p>
            <a:pPr marL="171450" indent="-171450">
              <a:buFont typeface="Wingdings" panose="05000000000000000000" pitchFamily="2" charset="2"/>
              <a:buChar char="l"/>
            </a:pPr>
            <a:r>
              <a:rPr lang="ja-JP" altLang="en-US" dirty="0">
                <a:latin typeface="ＭＳ Ｐ明朝" panose="02020600040205080304" pitchFamily="18" charset="-128"/>
              </a:rPr>
              <a:t>中小企業の管理者、担当者を主な対象者としている。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業種や規模を問わず基本的な情報セキュリティ対策について解説する。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主に一般従業員一人ひとりが実行すべき初歩的対策について解説する。</a:t>
            </a:r>
            <a:endParaRPr lang="en-US" altLang="ja-JP" dirty="0">
              <a:latin typeface="ＭＳ Ｐ明朝" panose="02020600040205080304" pitchFamily="18" charset="-128"/>
            </a:endParaRPr>
          </a:p>
          <a:p>
            <a:pPr eaLnBrk="1" hangingPunct="1"/>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内容</a:t>
            </a:r>
            <a:r>
              <a:rPr lang="en-US" altLang="ja-JP" dirty="0">
                <a:latin typeface="メイリオ" panose="020B0604030504040204" pitchFamily="50" charset="-128"/>
                <a:ea typeface="メイリオ" panose="020B0604030504040204" pitchFamily="50" charset="-128"/>
              </a:rPr>
              <a:t>)</a:t>
            </a:r>
          </a:p>
          <a:p>
            <a:pPr marL="171450" indent="-171450">
              <a:buFont typeface="Wingdings" panose="05000000000000000000" pitchFamily="2" charset="2"/>
              <a:buChar char="l"/>
            </a:pPr>
            <a:r>
              <a:rPr lang="ja-JP" altLang="en-US" dirty="0">
                <a:latin typeface="ＭＳ Ｐ明朝" panose="02020600040205080304" pitchFamily="18" charset="-128"/>
              </a:rPr>
              <a:t>情報セキュリティ対策が中小企業にも必要であることの理解、</a:t>
            </a:r>
            <a:r>
              <a:rPr lang="en-US" altLang="ja-JP" dirty="0"/>
              <a:t>5</a:t>
            </a:r>
            <a:r>
              <a:rPr lang="ja-JP" altLang="en-US" dirty="0">
                <a:latin typeface="ＭＳ Ｐ明朝" panose="02020600040205080304" pitchFamily="18" charset="-128"/>
              </a:rPr>
              <a:t>か条による対策の始め方、</a:t>
            </a:r>
            <a:r>
              <a:rPr lang="en-US" altLang="ja-JP" dirty="0"/>
              <a:t>IPA</a:t>
            </a:r>
            <a:r>
              <a:rPr lang="ja-JP" altLang="en-US" dirty="0"/>
              <a:t>　</a:t>
            </a:r>
            <a:r>
              <a:rPr lang="en-US" altLang="ja-JP" dirty="0"/>
              <a:t>SECURITY</a:t>
            </a:r>
            <a:r>
              <a:rPr lang="ja-JP" altLang="en-US" dirty="0"/>
              <a:t>　</a:t>
            </a:r>
            <a:r>
              <a:rPr lang="en-US" altLang="ja-JP" dirty="0"/>
              <a:t>ACTIION</a:t>
            </a:r>
            <a:r>
              <a:rPr lang="ja-JP" altLang="en-US" dirty="0">
                <a:latin typeface="ＭＳ Ｐ明朝" panose="02020600040205080304" pitchFamily="18" charset="-128"/>
              </a:rPr>
              <a:t>制度との関連をテーマとする。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参考情報は、有効な対策を実施する上で、活用できる教材等の案内である。</a:t>
            </a:r>
          </a:p>
          <a:p>
            <a:pPr marL="171450" indent="-171450">
              <a:buFont typeface="Wingdings" panose="05000000000000000000" pitchFamily="2" charset="2"/>
              <a:buChar char="l"/>
            </a:pPr>
            <a:endParaRPr lang="ja-JP" altLang="en-US" dirty="0">
              <a:latin typeface="ＭＳ Ｐ明朝" panose="02020600040205080304" pitchFamily="18" charset="-128"/>
            </a:endParaRPr>
          </a:p>
          <a:p>
            <a:pPr eaLnBrk="1" hangingPunct="1"/>
            <a:r>
              <a:rPr lang="ja-JP" altLang="en-US" dirty="0">
                <a:latin typeface="メイリオ" panose="020B0604030504040204" pitchFamily="50" charset="-128"/>
                <a:ea typeface="メイリオ" panose="020B0604030504040204" pitchFamily="50" charset="-128"/>
              </a:rPr>
              <a:t>　　　　　</a:t>
            </a:r>
          </a:p>
        </p:txBody>
      </p:sp>
      <p:sp>
        <p:nvSpPr>
          <p:cNvPr id="10244" name="スライド番号プレースホルダー 3">
            <a:extLst>
              <a:ext uri="{FF2B5EF4-FFF2-40B4-BE49-F238E27FC236}">
                <a16:creationId xmlns:a16="http://schemas.microsoft.com/office/drawing/2014/main" id="{A5B2EDA8-2228-48DD-BF86-80EFA713E7A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47E3B8-1AFC-4451-8B18-B335B43B54CF}" type="slidenum">
              <a:rPr lang="en-US" altLang="ja-JP" smtClean="0">
                <a:latin typeface="メイリオ" panose="020B0604030504040204" pitchFamily="50" charset="-128"/>
                <a:ea typeface="メイリオ" panose="020B0604030504040204" pitchFamily="50" charset="-128"/>
              </a:rPr>
              <a:pPr>
                <a:spcBef>
                  <a:spcPct val="0"/>
                </a:spcBef>
              </a:pPr>
              <a:t>2</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en-US" altLang="ja-JP" dirty="0" err="1">
                <a:latin typeface="Century" panose="02040604050505020304" pitchFamily="18" charset="0"/>
              </a:rPr>
              <a:t>MyJVN</a:t>
            </a:r>
            <a:r>
              <a:rPr lang="en-US" altLang="ja-JP" dirty="0">
                <a:latin typeface="Century" panose="02040604050505020304" pitchFamily="18" charset="0"/>
              </a:rPr>
              <a:t> </a:t>
            </a:r>
            <a:r>
              <a:rPr lang="ja-JP" altLang="en-US" dirty="0">
                <a:latin typeface="ＭＳ Ｐ明朝" panose="02020600040205080304" pitchFamily="18" charset="-128"/>
              </a:rPr>
              <a:t>バージョンチェッカは、あらかじめチェック対象としてリストアップしているソフトウェア製品</a:t>
            </a:r>
            <a:r>
              <a:rPr lang="en-US" altLang="ja-JP" baseline="30000" dirty="0">
                <a:latin typeface="ＭＳ Ｐ明朝" panose="02020600040205080304" pitchFamily="18" charset="-128"/>
              </a:rPr>
              <a:t>※</a:t>
            </a:r>
            <a:r>
              <a:rPr lang="ja-JP" altLang="en-US" dirty="0">
                <a:latin typeface="ＭＳ Ｐ明朝" panose="02020600040205080304" pitchFamily="18" charset="-128"/>
              </a:rPr>
              <a:t>を対象にバージョンが最新であるかを確認する。</a:t>
            </a:r>
            <a:endParaRPr lang="en-US" altLang="ja-JP" dirty="0">
              <a:latin typeface="ＭＳ Ｐ明朝" panose="02020600040205080304" pitchFamily="18" charset="-128"/>
            </a:endParaRPr>
          </a:p>
          <a:p>
            <a:r>
              <a:rPr lang="en-US" altLang="ja-JP" dirty="0">
                <a:latin typeface="ＭＳ Ｐ明朝" panose="02020600040205080304" pitchFamily="18" charset="-128"/>
              </a:rPr>
              <a:t>※</a:t>
            </a:r>
            <a:r>
              <a:rPr lang="ja-JP" altLang="en-US" dirty="0">
                <a:latin typeface="ＭＳ Ｐ明朝" panose="02020600040205080304" pitchFamily="18" charset="-128"/>
              </a:rPr>
              <a:t>対象ソフトウェア製品</a:t>
            </a:r>
            <a:endParaRPr lang="en-US" altLang="ja-JP" dirty="0">
              <a:latin typeface="ＭＳ Ｐ明朝" panose="02020600040205080304" pitchFamily="18" charset="-128"/>
            </a:endParaRPr>
          </a:p>
          <a:p>
            <a:r>
              <a:rPr lang="en-US" altLang="ja-JP" dirty="0">
                <a:latin typeface="Century" panose="02040604050505020304" pitchFamily="18" charset="0"/>
              </a:rPr>
              <a:t>https://jvndb.jvn.jp/apis/myjvn/vcchecklist.html#myjvnapp01</a:t>
            </a:r>
            <a:endParaRPr lang="ja-JP" altLang="en-US" dirty="0">
              <a:latin typeface="Century" panose="020406040505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20</a:t>
            </a:fld>
            <a:endParaRPr lang="en-US" altLang="ja-JP"/>
          </a:p>
        </p:txBody>
      </p:sp>
    </p:spTree>
    <p:extLst>
      <p:ext uri="{BB962C8B-B14F-4D97-AF65-F5344CB8AC3E}">
        <p14:creationId xmlns:p14="http://schemas.microsoft.com/office/powerpoint/2010/main" val="809347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 イメージ プレースホルダー 1">
            <a:extLst>
              <a:ext uri="{FF2B5EF4-FFF2-40B4-BE49-F238E27FC236}">
                <a16:creationId xmlns:a16="http://schemas.microsoft.com/office/drawing/2014/main" id="{63FCC8EC-6903-472A-A26C-E3F7757812C3}"/>
              </a:ext>
            </a:extLst>
          </p:cNvPr>
          <p:cNvSpPr>
            <a:spLocks noGrp="1" noRot="1" noChangeAspect="1" noChangeArrowheads="1" noTextEdit="1"/>
          </p:cNvSpPr>
          <p:nvPr>
            <p:ph type="sldImg"/>
          </p:nvPr>
        </p:nvSpPr>
        <p:spPr>
          <a:ln/>
        </p:spPr>
      </p:sp>
      <p:sp>
        <p:nvSpPr>
          <p:cNvPr id="44035" name="ノート プレースホルダー 2">
            <a:extLst>
              <a:ext uri="{FF2B5EF4-FFF2-40B4-BE49-F238E27FC236}">
                <a16:creationId xmlns:a16="http://schemas.microsoft.com/office/drawing/2014/main" id="{9E243F63-889F-4DC0-860F-224DB9E4C6EA}"/>
              </a:ext>
            </a:extLst>
          </p:cNvPr>
          <p:cNvSpPr>
            <a:spLocks noGrp="1"/>
          </p:cNvSpPr>
          <p:nvPr>
            <p:ph type="body" idx="1"/>
          </p:nvPr>
        </p:nvSpPr>
        <p:spPr>
          <a:xfrm>
            <a:off x="681038" y="4721225"/>
            <a:ext cx="5445125" cy="500097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新種や大量の亜種が日常的に出現し続けていることから、ウイルス定義ファイルによるパターンマッチングだけでは未知のウイルスを検出することが難しく、ヒューリスティック法、ビヘイビア法</a:t>
            </a:r>
            <a:r>
              <a:rPr lang="en-US" altLang="ja-JP" dirty="0">
                <a:latin typeface="ＭＳ Ｐ明朝" panose="02020600040205080304" pitchFamily="18" charset="-128"/>
              </a:rPr>
              <a:t>(</a:t>
            </a:r>
            <a:r>
              <a:rPr lang="ja-JP" altLang="en-US" dirty="0">
                <a:latin typeface="ＭＳ Ｐ明朝" panose="02020600040205080304" pitchFamily="18" charset="-128"/>
              </a:rPr>
              <a:t>ふるまい検知</a:t>
            </a:r>
            <a:r>
              <a:rPr lang="en-US" altLang="ja-JP" dirty="0">
                <a:latin typeface="ＭＳ Ｐ明朝" panose="02020600040205080304" pitchFamily="18" charset="-128"/>
              </a:rPr>
              <a:t>)</a:t>
            </a:r>
            <a:r>
              <a:rPr lang="ja-JP" altLang="en-US" dirty="0">
                <a:latin typeface="ＭＳ Ｐ明朝" panose="02020600040205080304" pitchFamily="18" charset="-128"/>
              </a:rPr>
              <a:t>などの検出技術も普及している。</a:t>
            </a:r>
            <a:endParaRPr lang="en-US" altLang="ja-JP" dirty="0">
              <a:latin typeface="ＭＳ Ｐ明朝" panose="02020600040205080304" pitchFamily="18" charset="-128"/>
            </a:endParaRPr>
          </a:p>
          <a:p>
            <a:endParaRPr lang="en-US" altLang="ja-JP" dirty="0">
              <a:latin typeface="ＭＳ Ｐ明朝" panose="02020600040205080304" pitchFamily="18" charset="-128"/>
            </a:endParaRPr>
          </a:p>
          <a:p>
            <a:r>
              <a:rPr lang="ja-JP" altLang="en-US" dirty="0">
                <a:latin typeface="ＭＳ Ｐ明朝" panose="02020600040205080304" pitchFamily="18" charset="-128"/>
              </a:rPr>
              <a:t>主なウイルス検出手法　</a:t>
            </a:r>
            <a:r>
              <a:rPr lang="en-US" altLang="ja-JP" dirty="0">
                <a:latin typeface="Century" panose="02040604050505020304" pitchFamily="18" charset="0"/>
              </a:rPr>
              <a:t>IPA</a:t>
            </a:r>
            <a:r>
              <a:rPr lang="ja-JP" altLang="en-US" dirty="0">
                <a:latin typeface="ＭＳ Ｐ明朝" panose="02020600040205080304" pitchFamily="18" charset="-128"/>
              </a:rPr>
              <a:t>「未知ウイルス検出技術に関する調査」調査報告書から</a:t>
            </a:r>
          </a:p>
          <a:p>
            <a:r>
              <a:rPr lang="ja-JP" altLang="en-US" sz="900" b="1" dirty="0">
                <a:latin typeface="ＭＳ Ｐ明朝" panose="02020600040205080304" pitchFamily="18" charset="-128"/>
              </a:rPr>
              <a:t>「パターンマッチング法」　</a:t>
            </a:r>
            <a:r>
              <a:rPr lang="ja-JP" altLang="en-US" sz="900" dirty="0">
                <a:latin typeface="ＭＳ Ｐ明朝" panose="02020600040205080304" pitchFamily="18" charset="-128"/>
              </a:rPr>
              <a:t>ウイルスの特徴的なコード列</a:t>
            </a:r>
            <a:r>
              <a:rPr lang="en-US" altLang="ja-JP" sz="900" dirty="0">
                <a:latin typeface="ＭＳ Ｐ明朝" panose="02020600040205080304" pitchFamily="18" charset="-128"/>
              </a:rPr>
              <a:t>(</a:t>
            </a:r>
            <a:r>
              <a:rPr lang="ja-JP" altLang="en-US" sz="900" dirty="0">
                <a:latin typeface="ＭＳ Ｐ明朝" panose="02020600040205080304" pitchFamily="18" charset="-128"/>
              </a:rPr>
              <a:t>パターン</a:t>
            </a:r>
            <a:r>
              <a:rPr lang="en-US" altLang="ja-JP" sz="900" dirty="0">
                <a:latin typeface="ＭＳ Ｐ明朝" panose="02020600040205080304" pitchFamily="18" charset="-128"/>
              </a:rPr>
              <a:t>)</a:t>
            </a:r>
            <a:r>
              <a:rPr lang="ja-JP" altLang="en-US" sz="900" dirty="0">
                <a:latin typeface="ＭＳ Ｐ明朝" panose="02020600040205080304" pitchFamily="18" charset="-128"/>
              </a:rPr>
              <a:t>が検査対象プログラム内に存在するかどうかを調べる方式である。存在すれば、それはウイルス</a:t>
            </a:r>
            <a:r>
              <a:rPr lang="en-US" altLang="ja-JP" sz="900" dirty="0">
                <a:latin typeface="ＭＳ Ｐ明朝" panose="02020600040205080304" pitchFamily="18" charset="-128"/>
              </a:rPr>
              <a:t>(</a:t>
            </a:r>
            <a:r>
              <a:rPr lang="ja-JP" altLang="en-US" sz="900" dirty="0">
                <a:latin typeface="ＭＳ Ｐ明朝" panose="02020600040205080304" pitchFamily="18" charset="-128"/>
              </a:rPr>
              <a:t>またはウイルスに感染している</a:t>
            </a:r>
            <a:r>
              <a:rPr lang="en-US" altLang="ja-JP" sz="900" dirty="0">
                <a:latin typeface="ＭＳ Ｐ明朝" panose="02020600040205080304" pitchFamily="18" charset="-128"/>
              </a:rPr>
              <a:t>)</a:t>
            </a:r>
            <a:r>
              <a:rPr lang="ja-JP" altLang="en-US" sz="900" dirty="0">
                <a:latin typeface="ＭＳ Ｐ明朝" panose="02020600040205080304" pitchFamily="18" charset="-128"/>
              </a:rPr>
              <a:t>プログラムであると判断する。単にスキャン法とも呼ばれる。</a:t>
            </a:r>
          </a:p>
          <a:p>
            <a:r>
              <a:rPr lang="en-US" altLang="ja-JP" sz="900" b="1" dirty="0">
                <a:latin typeface="ＭＳ Ｐ明朝" panose="02020600040205080304" pitchFamily="18" charset="-128"/>
              </a:rPr>
              <a:t>(</a:t>
            </a:r>
            <a:r>
              <a:rPr lang="ja-JP" altLang="en-US" sz="900" b="1" dirty="0">
                <a:latin typeface="ＭＳ Ｐ明朝" panose="02020600040205080304" pitchFamily="18" charset="-128"/>
              </a:rPr>
              <a:t>未知ウイルスに対する検出の可能性</a:t>
            </a:r>
            <a:r>
              <a:rPr lang="en-US" altLang="ja-JP" sz="900" b="1" dirty="0">
                <a:latin typeface="ＭＳ Ｐ明朝" panose="02020600040205080304" pitchFamily="18" charset="-128"/>
              </a:rPr>
              <a:t>)</a:t>
            </a:r>
            <a:r>
              <a:rPr lang="ja-JP" altLang="en-US" sz="900" b="1" dirty="0">
                <a:latin typeface="ＭＳ Ｐ明朝" panose="02020600040205080304" pitchFamily="18" charset="-128"/>
              </a:rPr>
              <a:t>　</a:t>
            </a:r>
            <a:r>
              <a:rPr lang="ja-JP" altLang="en-US" sz="900" dirty="0">
                <a:latin typeface="ＭＳ Ｐ明朝" panose="02020600040205080304" pitchFamily="18" charset="-128"/>
              </a:rPr>
              <a:t>ウイルス作者は既存のパターンにマッチしないようなプログラムを書けばよく、未知ウイルスを検出することは不可能といえる。</a:t>
            </a:r>
            <a:endParaRPr lang="en-US" altLang="ja-JP" sz="900" dirty="0">
              <a:latin typeface="ＭＳ Ｐ明朝" panose="02020600040205080304" pitchFamily="18" charset="-128"/>
            </a:endParaRPr>
          </a:p>
          <a:p>
            <a:endParaRPr lang="ja-JP" altLang="en-US" sz="900" dirty="0">
              <a:latin typeface="ＭＳ Ｐ明朝" panose="02020600040205080304" pitchFamily="18" charset="-128"/>
            </a:endParaRPr>
          </a:p>
          <a:p>
            <a:r>
              <a:rPr lang="ja-JP" altLang="en-US" sz="900" b="1" dirty="0">
                <a:latin typeface="ＭＳ Ｐ明朝" panose="02020600040205080304" pitchFamily="18" charset="-128"/>
              </a:rPr>
              <a:t>「ヒューリスティック法」　</a:t>
            </a:r>
            <a:r>
              <a:rPr lang="ja-JP" altLang="en-US" sz="900" dirty="0">
                <a:latin typeface="ＭＳ Ｐ明朝" panose="02020600040205080304" pitchFamily="18" charset="-128"/>
              </a:rPr>
              <a:t>エンジニアがプログラムの挙動に疑問を抱き、そのプログラムを解析して、それがウイルスであると判断する、という場合の判断基準や一連の手続きを明確化し、自動化したものである。</a:t>
            </a:r>
          </a:p>
          <a:p>
            <a:r>
              <a:rPr lang="en-US" altLang="ja-JP" sz="900" b="1" dirty="0">
                <a:latin typeface="ＭＳ Ｐ明朝" panose="02020600040205080304" pitchFamily="18" charset="-128"/>
              </a:rPr>
              <a:t>(</a:t>
            </a:r>
            <a:r>
              <a:rPr lang="ja-JP" altLang="en-US" sz="900" b="1" dirty="0">
                <a:latin typeface="ＭＳ Ｐ明朝" panose="02020600040205080304" pitchFamily="18" charset="-128"/>
              </a:rPr>
              <a:t>未知ウイルスに対する検出の可能性</a:t>
            </a:r>
            <a:r>
              <a:rPr lang="en-US" altLang="ja-JP" sz="900" b="1" dirty="0">
                <a:latin typeface="ＭＳ Ｐ明朝" panose="02020600040205080304" pitchFamily="18" charset="-128"/>
              </a:rPr>
              <a:t>)</a:t>
            </a:r>
            <a:r>
              <a:rPr lang="ja-JP" altLang="en-US" sz="900" b="1" dirty="0">
                <a:latin typeface="ＭＳ Ｐ明朝" panose="02020600040205080304" pitchFamily="18" charset="-128"/>
              </a:rPr>
              <a:t>　</a:t>
            </a:r>
            <a:r>
              <a:rPr lang="ja-JP" altLang="en-US" sz="900" dirty="0">
                <a:latin typeface="ＭＳ Ｐ明朝" panose="02020600040205080304" pitchFamily="18" charset="-128"/>
              </a:rPr>
              <a:t>プログラムの挙動をルールベースで静的に解析するため、未知ウイルスも検出の可能性がある。ただし、静的な解析の困難な暗号化型や多形態型ウイルスを除く。</a:t>
            </a:r>
            <a:endParaRPr lang="en-US" altLang="ja-JP" sz="900" dirty="0">
              <a:latin typeface="ＭＳ Ｐ明朝" panose="02020600040205080304" pitchFamily="18" charset="-128"/>
            </a:endParaRPr>
          </a:p>
          <a:p>
            <a:endParaRPr lang="ja-JP" altLang="en-US" sz="900" dirty="0">
              <a:latin typeface="ＭＳ Ｐ明朝" panose="02020600040205080304" pitchFamily="18" charset="-128"/>
            </a:endParaRPr>
          </a:p>
          <a:p>
            <a:r>
              <a:rPr lang="ja-JP" altLang="en-US" sz="900" b="1" dirty="0">
                <a:latin typeface="ＭＳ Ｐ明朝" panose="02020600040205080304" pitchFamily="18" charset="-128"/>
              </a:rPr>
              <a:t>「ビヘイビア法」　</a:t>
            </a:r>
            <a:r>
              <a:rPr lang="ja-JP" altLang="en-US" sz="900" dirty="0">
                <a:latin typeface="ＭＳ Ｐ明朝" panose="02020600040205080304" pitchFamily="18" charset="-128"/>
              </a:rPr>
              <a:t>ヒューリスティックな手法の一種であるが、これは動的な解析をもとに判断するもので、ダイナミックヒューリスティック法とも呼ぶ。すなわち、プログラムを動作させ、その挙動を監視して、ヒューリスティック法と同様のルール</a:t>
            </a:r>
            <a:r>
              <a:rPr lang="en-US" altLang="ja-JP" sz="900" dirty="0">
                <a:latin typeface="ＭＳ Ｐ明朝" panose="02020600040205080304" pitchFamily="18" charset="-128"/>
              </a:rPr>
              <a:t>(</a:t>
            </a:r>
            <a:r>
              <a:rPr lang="ja-JP" altLang="en-US" sz="900" dirty="0">
                <a:latin typeface="ＭＳ Ｐ明朝" panose="02020600040205080304" pitchFamily="18" charset="-128"/>
              </a:rPr>
              <a:t>ウイルスによく見られる行動</a:t>
            </a:r>
            <a:r>
              <a:rPr lang="en-US" altLang="ja-JP" sz="900" dirty="0">
                <a:latin typeface="ＭＳ Ｐ明朝" panose="02020600040205080304" pitchFamily="18" charset="-128"/>
              </a:rPr>
              <a:t>)</a:t>
            </a:r>
            <a:r>
              <a:rPr lang="ja-JP" altLang="en-US" sz="900" dirty="0">
                <a:latin typeface="ＭＳ Ｐ明朝" panose="02020600040205080304" pitchFamily="18" charset="-128"/>
              </a:rPr>
              <a:t>に該当する行動を基準値以上に起こした場合にウイルスと判断する。動的な解析であるため、複雑な多形態型ウイルスや自己改変型ウイルスにも対応可能である。</a:t>
            </a:r>
          </a:p>
          <a:p>
            <a:r>
              <a:rPr lang="en-US" altLang="ja-JP" sz="900" b="1" dirty="0">
                <a:latin typeface="ＭＳ Ｐ明朝" panose="02020600040205080304" pitchFamily="18" charset="-128"/>
              </a:rPr>
              <a:t>(</a:t>
            </a:r>
            <a:r>
              <a:rPr lang="ja-JP" altLang="en-US" sz="900" b="1" dirty="0">
                <a:latin typeface="ＭＳ Ｐ明朝" panose="02020600040205080304" pitchFamily="18" charset="-128"/>
              </a:rPr>
              <a:t>未知ウイルスに対する検出の可能性</a:t>
            </a:r>
            <a:r>
              <a:rPr lang="en-US" altLang="ja-JP" sz="900" b="1" dirty="0">
                <a:latin typeface="ＭＳ Ｐ明朝" panose="02020600040205080304" pitchFamily="18" charset="-128"/>
              </a:rPr>
              <a:t>)</a:t>
            </a:r>
            <a:r>
              <a:rPr lang="ja-JP" altLang="en-US" sz="900" b="1" dirty="0">
                <a:latin typeface="ＭＳ Ｐ明朝" panose="02020600040205080304" pitchFamily="18" charset="-128"/>
              </a:rPr>
              <a:t>　</a:t>
            </a:r>
            <a:r>
              <a:rPr lang="ja-JP" altLang="en-US" sz="900" dirty="0">
                <a:latin typeface="ＭＳ Ｐ明朝" panose="02020600040205080304" pitchFamily="18" charset="-128"/>
              </a:rPr>
              <a:t>モニタリングやエミュレーション等により、プログラムの挙動をルールベースで動的に解析するため、未知ウイルスであっても検出の可能性がある。</a:t>
            </a:r>
          </a:p>
          <a:p>
            <a:endParaRPr lang="en-US" altLang="ja-JP" sz="1000" dirty="0">
              <a:latin typeface="ＭＳ Ｐ明朝" panose="02020600040205080304" pitchFamily="18" charset="-128"/>
            </a:endParaRPr>
          </a:p>
          <a:p>
            <a:endParaRPr lang="en-US" altLang="ja-JP" sz="1000" dirty="0">
              <a:latin typeface="ＭＳ Ｐ明朝" panose="02020600040205080304" pitchFamily="18" charset="-128"/>
            </a:endParaRPr>
          </a:p>
          <a:p>
            <a:pPr marL="0" indent="0">
              <a:buFont typeface="Wingdings" panose="05000000000000000000" pitchFamily="2" charset="2"/>
              <a:buNone/>
            </a:pPr>
            <a:endParaRPr lang="en-US" altLang="ja-JP" dirty="0">
              <a:latin typeface="ＭＳ Ｐ明朝" panose="02020600040205080304" pitchFamily="18" charset="-128"/>
            </a:endParaRPr>
          </a:p>
        </p:txBody>
      </p:sp>
      <p:sp>
        <p:nvSpPr>
          <p:cNvPr id="44036" name="スライド番号プレースホルダー 3">
            <a:extLst>
              <a:ext uri="{FF2B5EF4-FFF2-40B4-BE49-F238E27FC236}">
                <a16:creationId xmlns:a16="http://schemas.microsoft.com/office/drawing/2014/main" id="{E93D0693-75A1-4D8D-B5D2-5519A52D83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70E0091-1E5A-4810-91FC-801CF71A5D21}" type="slidenum">
              <a:rPr lang="en-US" altLang="ja-JP" smtClean="0">
                <a:latin typeface="メイリオ" panose="020B0604030504040204" pitchFamily="50" charset="-128"/>
                <a:ea typeface="メイリオ" panose="020B0604030504040204" pitchFamily="50" charset="-128"/>
              </a:rPr>
              <a:pPr>
                <a:spcBef>
                  <a:spcPct val="0"/>
                </a:spcBef>
              </a:pPr>
              <a:t>21</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1C6A761B-69CF-4C09-9A14-44903F5079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A8DF34B-EB09-4C3C-B97C-139D191047BA}" type="slidenum">
              <a:rPr lang="en-US" altLang="ja-JP" smtClean="0">
                <a:latin typeface="メイリオ" panose="020B0604030504040204" pitchFamily="50" charset="-128"/>
                <a:ea typeface="メイリオ" panose="020B0604030504040204" pitchFamily="50" charset="-128"/>
              </a:rPr>
              <a:pPr>
                <a:spcBef>
                  <a:spcPct val="0"/>
                </a:spcBef>
              </a:pPr>
              <a:t>22</a:t>
            </a:fld>
            <a:endParaRPr lang="en-US" altLang="ja-JP" dirty="0">
              <a:latin typeface="メイリオ" panose="020B0604030504040204" pitchFamily="50" charset="-128"/>
              <a:ea typeface="メイリオ" panose="020B0604030504040204" pitchFamily="50" charset="-128"/>
            </a:endParaRPr>
          </a:p>
        </p:txBody>
      </p:sp>
      <p:sp>
        <p:nvSpPr>
          <p:cNvPr id="46083" name="Rectangle 2">
            <a:extLst>
              <a:ext uri="{FF2B5EF4-FFF2-40B4-BE49-F238E27FC236}">
                <a16:creationId xmlns:a16="http://schemas.microsoft.com/office/drawing/2014/main" id="{8D5638DD-AA03-49BA-84BF-B225B8E46DFD}"/>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BF68FCF3-3C75-4AB0-BD07-E4124E9C87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ウイルス対策ソフトの導入は、最低限実施すべき対策である。</a:t>
            </a:r>
            <a:endParaRPr lang="en-US" altLang="ja-JP" dirty="0"/>
          </a:p>
          <a:p>
            <a:pPr marL="171450" indent="-171450">
              <a:buFont typeface="Wingdings" panose="05000000000000000000" pitchFamily="2" charset="2"/>
              <a:buChar char="l"/>
            </a:pPr>
            <a:r>
              <a:rPr lang="ja-JP" altLang="en-US" dirty="0">
                <a:latin typeface="ＭＳ Ｐ明朝" panose="02020600040205080304" pitchFamily="18" charset="-128"/>
              </a:rPr>
              <a:t>「ウイルス定義ファイル」の呼称は、ソフトウェアメーカーによって「パターンファイル」「更新プログラム」「シグネチャ」など様々で、「個々のウイルスの特徴を記録したファイル」のことである。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en-US" altLang="ja-JP" dirty="0">
                <a:latin typeface="Century" panose="02040604050505020304" pitchFamily="18" charset="0"/>
              </a:rPr>
              <a:t>Windows8.1</a:t>
            </a:r>
            <a:r>
              <a:rPr lang="ja-JP" altLang="en-US" dirty="0"/>
              <a:t>以降にはウイルス対策機能が標準で搭載されているので、新規にウイルス対策ソフトを導入しない場合は、常に</a:t>
            </a:r>
            <a:r>
              <a:rPr lang="en-US" altLang="ja-JP" dirty="0">
                <a:latin typeface="Century" panose="02040604050505020304" pitchFamily="18" charset="0"/>
              </a:rPr>
              <a:t>Windows Update</a:t>
            </a:r>
            <a:r>
              <a:rPr lang="ja-JP" altLang="en-US" dirty="0">
                <a:latin typeface="Century" panose="02040604050505020304" pitchFamily="18" charset="0"/>
              </a:rPr>
              <a:t>を実行し、</a:t>
            </a:r>
            <a:r>
              <a:rPr lang="ja-JP" altLang="en-US" dirty="0"/>
              <a:t>最新の状態で利用する。</a:t>
            </a:r>
            <a:endParaRPr lang="en-US" altLang="ja-JP"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26E61C35-A2B7-45B2-8B3A-8F2096AFC5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757A57-572C-4B2E-B789-C25C1913DFE6}" type="slidenum">
              <a:rPr lang="en-US" altLang="ja-JP" smtClean="0">
                <a:latin typeface="メイリオ" panose="020B0604030504040204" pitchFamily="50" charset="-128"/>
                <a:ea typeface="メイリオ" panose="020B0604030504040204" pitchFamily="50" charset="-128"/>
              </a:rPr>
              <a:pPr>
                <a:spcBef>
                  <a:spcPct val="0"/>
                </a:spcBef>
              </a:pPr>
              <a:t>23</a:t>
            </a:fld>
            <a:endParaRPr lang="en-US" altLang="ja-JP" dirty="0">
              <a:latin typeface="メイリオ" panose="020B0604030504040204" pitchFamily="50" charset="-128"/>
              <a:ea typeface="メイリオ" panose="020B0604030504040204" pitchFamily="50" charset="-128"/>
            </a:endParaRPr>
          </a:p>
        </p:txBody>
      </p:sp>
      <p:sp>
        <p:nvSpPr>
          <p:cNvPr id="48131" name="Rectangle 2">
            <a:extLst>
              <a:ext uri="{FF2B5EF4-FFF2-40B4-BE49-F238E27FC236}">
                <a16:creationId xmlns:a16="http://schemas.microsoft.com/office/drawing/2014/main" id="{8B27B40D-BC63-41FB-8943-66D80EC06F9A}"/>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CD704AEC-3739-4944-9F66-380A51BE70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情報セキュリティ被害のうち、ウイルス感染に起因する被害は極めて多く、増え続けていることから、感染する前に発見し、駆除することは、基本中の基本である。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ウイルス定義ファイルの更新頻度はウイルス対策ソフトによっても異なるが、通常毎日更新され、</a:t>
            </a:r>
            <a:r>
              <a:rPr lang="en-US" altLang="ja-JP" dirty="0"/>
              <a:t>1</a:t>
            </a:r>
            <a:r>
              <a:rPr lang="ja-JP" altLang="en-US" dirty="0">
                <a:latin typeface="ＭＳ Ｐ明朝" panose="02020600040205080304" pitchFamily="18" charset="-128"/>
              </a:rPr>
              <a:t>日に複数回更新されることもある。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ウイルス定義ファイルの更新は、ほとんどがインターネットに接続して行うため、インターネットに接続しないパソコン等は、利用形態に応じて他の方法やタイミングで更新する必要がある。</a:t>
            </a:r>
            <a:endParaRPr lang="en-US" altLang="ja-JP" dirty="0">
              <a:latin typeface="ＭＳ Ｐ明朝" panose="02020600040205080304" pitchFamily="18"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6FC7918E-D9E6-4320-9302-6350A69E07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9460A8-7415-4D17-8EDC-5B7F9D63093A}" type="slidenum">
              <a:rPr lang="en-US" altLang="ja-JP" smtClean="0">
                <a:latin typeface="メイリオ" panose="020B0604030504040204" pitchFamily="50" charset="-128"/>
                <a:ea typeface="メイリオ" panose="020B0604030504040204" pitchFamily="50" charset="-128"/>
              </a:rPr>
              <a:pPr>
                <a:spcBef>
                  <a:spcPct val="0"/>
                </a:spcBef>
              </a:pPr>
              <a:t>24</a:t>
            </a:fld>
            <a:endParaRPr lang="en-US" altLang="ja-JP" dirty="0">
              <a:latin typeface="メイリオ" panose="020B0604030504040204" pitchFamily="50" charset="-128"/>
              <a:ea typeface="メイリオ" panose="020B0604030504040204" pitchFamily="50" charset="-128"/>
            </a:endParaRPr>
          </a:p>
        </p:txBody>
      </p:sp>
      <p:sp>
        <p:nvSpPr>
          <p:cNvPr id="52227" name="Rectangle 2">
            <a:extLst>
              <a:ext uri="{FF2B5EF4-FFF2-40B4-BE49-F238E27FC236}">
                <a16:creationId xmlns:a16="http://schemas.microsoft.com/office/drawing/2014/main" id="{7408F22D-D546-448F-9348-8D59C3AEA17D}"/>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0E8356F7-E7D0-45EE-A002-57395B0E4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ウイルス対策ソフトメーカーは次々に出回るウイルスのサンプルを入手し、検知できるようにウイルス定義ファイルを更新し、利用者はソフトを最新の状態にすることでウイルス感染を防ぐ。</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しかし、ウイルスが爆発的に増え、巧妙化した結果、すべてのウイルスのサンプルを入手することが困難になり、感染する前に検知、駆除することが難しくなっている。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最近では水際での発見に加え、感染後の対応まで機能を拡張した</a:t>
            </a:r>
            <a:r>
              <a:rPr lang="en-US" altLang="ja-JP" dirty="0">
                <a:latin typeface="Century" panose="02040604050505020304" pitchFamily="18" charset="0"/>
              </a:rPr>
              <a:t>EDR(Endpoint Detection and Response)</a:t>
            </a:r>
            <a:r>
              <a:rPr lang="ja-JP" altLang="en-US" dirty="0">
                <a:latin typeface="Century" panose="02040604050505020304" pitchFamily="18" charset="0"/>
              </a:rPr>
              <a:t> </a:t>
            </a:r>
            <a:r>
              <a:rPr lang="ja-JP" altLang="en-US" dirty="0">
                <a:latin typeface="ＭＳ Ｐ明朝" panose="02020600040205080304" pitchFamily="18" charset="-128"/>
              </a:rPr>
              <a:t>といわれる製品もある。</a:t>
            </a:r>
            <a:endParaRPr lang="ja-JP"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ウイルス対策ソフトも多機能化しているが、新種や亜種を検出できないこともあるので、導入すれば</a:t>
            </a:r>
            <a:r>
              <a:rPr lang="en-US" altLang="ja-JP" dirty="0">
                <a:latin typeface="Century" panose="02040604050505020304" pitchFamily="18" charset="0"/>
              </a:rPr>
              <a:t>100</a:t>
            </a:r>
            <a:r>
              <a:rPr lang="ja-JP" altLang="en-US" dirty="0">
                <a:latin typeface="Century" panose="02040604050505020304" pitchFamily="18" charset="0"/>
              </a:rPr>
              <a:t>％</a:t>
            </a:r>
            <a:r>
              <a:rPr lang="ja-JP" altLang="en-US" dirty="0">
                <a:latin typeface="ＭＳ Ｐ明朝" panose="02020600040205080304" pitchFamily="18" charset="-128"/>
              </a:rPr>
              <a:t>安全というわけではなく、過信しない。</a:t>
            </a:r>
            <a:endParaRPr lang="ja-JP" altLang="ja-JP" dirty="0">
              <a:latin typeface="ＭＳ Ｐ明朝" panose="02020600040205080304" pitchFamily="18" charset="-128"/>
            </a:endParaRPr>
          </a:p>
          <a:p>
            <a:pPr eaLnBrk="1" hangingPunct="1"/>
            <a:endParaRPr lang="ja-JP" altLang="ja-JP" dirty="0">
              <a:ea typeface="メイリオ" panose="020B0604030504040204" pitchFamily="50"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スライド イメージ プレースホルダー 1">
            <a:extLst>
              <a:ext uri="{FF2B5EF4-FFF2-40B4-BE49-F238E27FC236}">
                <a16:creationId xmlns:a16="http://schemas.microsoft.com/office/drawing/2014/main" id="{18146EC9-DB62-4BA8-A570-0AB636DFD19A}"/>
              </a:ext>
            </a:extLst>
          </p:cNvPr>
          <p:cNvSpPr>
            <a:spLocks noGrp="1" noRot="1" noChangeAspect="1" noChangeArrowheads="1" noTextEdit="1"/>
          </p:cNvSpPr>
          <p:nvPr>
            <p:ph type="sldImg"/>
          </p:nvPr>
        </p:nvSpPr>
        <p:spPr>
          <a:ln/>
        </p:spPr>
      </p:sp>
      <p:sp>
        <p:nvSpPr>
          <p:cNvPr id="56323" name="ノート プレースホルダー 2">
            <a:extLst>
              <a:ext uri="{FF2B5EF4-FFF2-40B4-BE49-F238E27FC236}">
                <a16:creationId xmlns:a16="http://schemas.microsoft.com/office/drawing/2014/main" id="{6F41181F-E8E7-42D4-8E86-D9AF105CCB4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ウイルスの感染経路は、主にこの</a:t>
            </a:r>
            <a:r>
              <a:rPr lang="en-US" altLang="ja-JP" dirty="0">
                <a:latin typeface="Century" panose="02040604050505020304" pitchFamily="18" charset="0"/>
              </a:rPr>
              <a:t>3</a:t>
            </a:r>
            <a:r>
              <a:rPr lang="ja-JP" altLang="en-US" dirty="0">
                <a:latin typeface="ＭＳ Ｐ明朝" panose="02020600040205080304" pitchFamily="18" charset="-128"/>
              </a:rPr>
              <a:t>通りであるが、いずれも外部から入手したファィルを開いたり、外部サイトにアクセスしたときに感染する。</a:t>
            </a:r>
          </a:p>
          <a:p>
            <a:pPr eaLnBrk="1" hangingPunct="1"/>
            <a:endParaRPr lang="ja-JP" altLang="en-US" dirty="0">
              <a:latin typeface="ＭＳ Ｐ明朝" panose="02020600040205080304" pitchFamily="18" charset="-128"/>
            </a:endParaRPr>
          </a:p>
        </p:txBody>
      </p:sp>
      <p:sp>
        <p:nvSpPr>
          <p:cNvPr id="56324" name="スライド番号プレースホルダー 3">
            <a:extLst>
              <a:ext uri="{FF2B5EF4-FFF2-40B4-BE49-F238E27FC236}">
                <a16:creationId xmlns:a16="http://schemas.microsoft.com/office/drawing/2014/main" id="{74743843-4C97-43DC-8D52-709CC97D29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3F41F5-B4AA-4693-AB54-CD773DD4BF4D}" type="slidenum">
              <a:rPr lang="en-US" altLang="ja-JP" smtClean="0">
                <a:latin typeface="メイリオ" panose="020B0604030504040204" pitchFamily="50" charset="-128"/>
                <a:ea typeface="メイリオ" panose="020B0604030504040204" pitchFamily="50" charset="-128"/>
              </a:rPr>
              <a:pPr>
                <a:spcBef>
                  <a:spcPct val="0"/>
                </a:spcBef>
              </a:pPr>
              <a:t>25</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7D3D36D5-2E21-4B18-AAC6-5D4AA77362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BB467FC-708E-4F6A-9C63-1F57223F9FBA}" type="slidenum">
              <a:rPr lang="en-US" altLang="ja-JP" smtClean="0">
                <a:latin typeface="メイリオ" panose="020B0604030504040204" pitchFamily="50" charset="-128"/>
                <a:ea typeface="メイリオ" panose="020B0604030504040204" pitchFamily="50" charset="-128"/>
              </a:rPr>
              <a:pPr>
                <a:spcBef>
                  <a:spcPct val="0"/>
                </a:spcBef>
              </a:pPr>
              <a:t>26</a:t>
            </a:fld>
            <a:endParaRPr lang="en-US" altLang="ja-JP" dirty="0">
              <a:latin typeface="メイリオ" panose="020B0604030504040204" pitchFamily="50" charset="-128"/>
              <a:ea typeface="メイリオ" panose="020B0604030504040204" pitchFamily="50" charset="-128"/>
            </a:endParaRPr>
          </a:p>
        </p:txBody>
      </p:sp>
      <p:sp>
        <p:nvSpPr>
          <p:cNvPr id="58371" name="Rectangle 2">
            <a:extLst>
              <a:ext uri="{FF2B5EF4-FFF2-40B4-BE49-F238E27FC236}">
                <a16:creationId xmlns:a16="http://schemas.microsoft.com/office/drawing/2014/main" id="{4F985747-20FD-4821-AB97-2E8F23140F92}"/>
              </a:ext>
            </a:extLst>
          </p:cNvPr>
          <p:cNvSpPr>
            <a:spLocks noGrp="1" noRot="1" noChangeAspect="1" noChangeArrowheads="1" noTextEdit="1"/>
          </p:cNvSpPr>
          <p:nvPr>
            <p:ph type="sldImg"/>
          </p:nvPr>
        </p:nvSpPr>
        <p:spPr>
          <a:xfrm>
            <a:off x="920750" y="746125"/>
            <a:ext cx="4967288" cy="3725863"/>
          </a:xfrm>
          <a:ln/>
        </p:spPr>
      </p:sp>
      <p:sp>
        <p:nvSpPr>
          <p:cNvPr id="58372" name="Rectangle 3">
            <a:extLst>
              <a:ext uri="{FF2B5EF4-FFF2-40B4-BE49-F238E27FC236}">
                <a16:creationId xmlns:a16="http://schemas.microsoft.com/office/drawing/2014/main" id="{328A24A0-FDFE-48F0-82D3-8CCEACE910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メールによるウイルス感染には、次のケースがある。</a:t>
            </a:r>
            <a:endParaRPr lang="en-US" altLang="ja-JP" dirty="0">
              <a:latin typeface="ＭＳ Ｐ明朝" panose="02020600040205080304" pitchFamily="18" charset="-128"/>
            </a:endParaRPr>
          </a:p>
          <a:p>
            <a:pPr marL="228600" indent="-228600" eaLnBrk="1" hangingPunct="1">
              <a:buFont typeface="+mj-ea"/>
              <a:buAutoNum type="circleNumDbPlain"/>
            </a:pPr>
            <a:r>
              <a:rPr lang="ja-JP" altLang="en-US" dirty="0">
                <a:latin typeface="ＭＳ Ｐ明朝" panose="02020600040205080304" pitchFamily="18" charset="-128"/>
              </a:rPr>
              <a:t>ウイルスが仕組まれた添付ファイルを開いてしまう。</a:t>
            </a:r>
            <a:endParaRPr lang="en-US" altLang="ja-JP" dirty="0">
              <a:latin typeface="ＭＳ Ｐ明朝" panose="02020600040205080304" pitchFamily="18" charset="-128"/>
            </a:endParaRPr>
          </a:p>
          <a:p>
            <a:pPr marL="228600" indent="-228600" eaLnBrk="1" hangingPunct="1">
              <a:buFont typeface="+mj-ea"/>
              <a:buAutoNum type="circleNumDbPlain"/>
            </a:pPr>
            <a:r>
              <a:rPr lang="ja-JP" altLang="en-US" dirty="0">
                <a:latin typeface="ＭＳ Ｐ明朝" panose="02020600040205080304" pitchFamily="18" charset="-128"/>
              </a:rPr>
              <a:t>メール本文に記載された</a:t>
            </a:r>
            <a:r>
              <a:rPr lang="en-US" altLang="ja-JP" dirty="0">
                <a:latin typeface="Century" panose="02040604050505020304" pitchFamily="18" charset="0"/>
              </a:rPr>
              <a:t>URL</a:t>
            </a:r>
            <a:r>
              <a:rPr lang="ja-JP" altLang="en-US" dirty="0">
                <a:latin typeface="ＭＳ Ｐ明朝" panose="02020600040205080304" pitchFamily="18" charset="-128"/>
              </a:rPr>
              <a:t>リンクをクリックしてウイルスが埋め込まれたウェブサイトを閲覧してしまう。</a:t>
            </a:r>
            <a:endParaRPr lang="en-US" altLang="ja-JP" dirty="0">
              <a:latin typeface="ＭＳ Ｐ明朝" panose="02020600040205080304" pitchFamily="18" charset="-128"/>
            </a:endParaRPr>
          </a:p>
          <a:p>
            <a:pPr marL="228600" indent="-228600" eaLnBrk="1" hangingPunct="1">
              <a:buFont typeface="+mj-ea"/>
              <a:buAutoNum type="circleNumDbPlain"/>
            </a:pPr>
            <a:r>
              <a:rPr lang="ja-JP" altLang="en-US" dirty="0">
                <a:latin typeface="ＭＳ Ｐ明朝" panose="02020600040205080304" pitchFamily="18" charset="-128"/>
              </a:rPr>
              <a:t>ウイルスを侵入させた</a:t>
            </a:r>
            <a:r>
              <a:rPr lang="en-US" altLang="ja-JP" dirty="0">
                <a:latin typeface="Century" panose="02040604050505020304" pitchFamily="18" charset="0"/>
              </a:rPr>
              <a:t>HTML</a:t>
            </a:r>
            <a:r>
              <a:rPr lang="ja-JP" altLang="en-US" dirty="0">
                <a:latin typeface="ＭＳ Ｐ明朝" panose="02020600040205080304" pitchFamily="18" charset="-128"/>
              </a:rPr>
              <a:t>形式で書かれたメールをプレビュー表示してしまう。</a:t>
            </a:r>
            <a:endParaRPr lang="en-US" altLang="ja-JP" dirty="0">
              <a:latin typeface="ＭＳ Ｐ明朝" panose="02020600040205080304" pitchFamily="18" charset="-128"/>
            </a:endParaRPr>
          </a:p>
          <a:p>
            <a:pPr eaLnBrk="1" hangingPunct="1"/>
            <a:endParaRPr lang="ja-JP" altLang="en-US" dirty="0">
              <a:latin typeface="ＭＳ Ｐ明朝" panose="02020600040205080304" pitchFamily="18"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BE8B38AD-3B08-4B6B-A36D-62A309B47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46119F-979E-4089-BF93-D273308A8932}" type="slidenum">
              <a:rPr lang="en-US" altLang="ja-JP" smtClean="0">
                <a:latin typeface="メイリオ" panose="020B0604030504040204" pitchFamily="50" charset="-128"/>
                <a:ea typeface="メイリオ" panose="020B0604030504040204" pitchFamily="50" charset="-128"/>
              </a:rPr>
              <a:pPr>
                <a:spcBef>
                  <a:spcPct val="0"/>
                </a:spcBef>
              </a:pPr>
              <a:t>27</a:t>
            </a:fld>
            <a:endParaRPr lang="en-US" altLang="ja-JP" dirty="0">
              <a:latin typeface="メイリオ" panose="020B0604030504040204" pitchFamily="50" charset="-128"/>
              <a:ea typeface="メイリオ" panose="020B0604030504040204" pitchFamily="50" charset="-128"/>
            </a:endParaRPr>
          </a:p>
        </p:txBody>
      </p:sp>
      <p:sp>
        <p:nvSpPr>
          <p:cNvPr id="62467" name="スライド イメージ プレースホルダ 1">
            <a:extLst>
              <a:ext uri="{FF2B5EF4-FFF2-40B4-BE49-F238E27FC236}">
                <a16:creationId xmlns:a16="http://schemas.microsoft.com/office/drawing/2014/main" id="{3ED0DD0F-BF21-468F-A91E-7ADA28369F8A}"/>
              </a:ext>
            </a:extLst>
          </p:cNvPr>
          <p:cNvSpPr>
            <a:spLocks noGrp="1" noRot="1" noChangeAspect="1" noChangeArrowheads="1" noTextEdit="1"/>
          </p:cNvSpPr>
          <p:nvPr>
            <p:ph type="sldImg"/>
          </p:nvPr>
        </p:nvSpPr>
        <p:spPr>
          <a:xfrm>
            <a:off x="920750" y="746125"/>
            <a:ext cx="4967288" cy="3725863"/>
          </a:xfrm>
          <a:ln/>
        </p:spPr>
      </p:sp>
      <p:sp>
        <p:nvSpPr>
          <p:cNvPr id="62468" name="ノート プレースホルダ 2">
            <a:extLst>
              <a:ext uri="{FF2B5EF4-FFF2-40B4-BE49-F238E27FC236}">
                <a16:creationId xmlns:a16="http://schemas.microsoft.com/office/drawing/2014/main" id="{4DADD364-D31B-46EE-9C26-709FDF8390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t>ウイルスおよび不正プログラムの検出経路については、「メール」の割合が最も多く全体の</a:t>
            </a:r>
            <a:r>
              <a:rPr lang="en-US" altLang="ja-JP" dirty="0"/>
              <a:t>90%</a:t>
            </a:r>
            <a:r>
              <a:rPr lang="ja-JP" altLang="en-US" dirty="0"/>
              <a:t>以上を占めている。</a:t>
            </a:r>
            <a:r>
              <a:rPr lang="en-US" altLang="ja-JP" dirty="0"/>
              <a:t>(</a:t>
            </a:r>
            <a:r>
              <a:rPr lang="en-US" altLang="ja-JP" dirty="0">
                <a:latin typeface="Century" panose="02040604050505020304" pitchFamily="18" charset="0"/>
              </a:rPr>
              <a:t>IPA  </a:t>
            </a:r>
            <a:r>
              <a:rPr lang="ja-JP" altLang="en-US" dirty="0"/>
              <a:t>コンピュータウイルス届出状況</a:t>
            </a:r>
            <a:r>
              <a:rPr lang="en-US" altLang="ja-JP" dirty="0"/>
              <a:t>)</a:t>
            </a:r>
          </a:p>
          <a:p>
            <a:pPr marL="171450" indent="-171450" eaLnBrk="1" hangingPunct="1">
              <a:buFont typeface="Wingdings" panose="05000000000000000000" pitchFamily="2" charset="2"/>
              <a:buChar char="l"/>
            </a:pPr>
            <a:r>
              <a:rPr lang="ja-JP" altLang="en-US" dirty="0"/>
              <a:t>メールはビジネスに不可欠で、世界中の人々が利用しており、広範囲に攻撃することが可能なため、攻撃者に悪用されやすい。</a:t>
            </a:r>
            <a:endParaRPr lang="en-US" altLang="ja-JP" dirty="0"/>
          </a:p>
          <a:p>
            <a:pPr marL="171450" indent="-171450" eaLnBrk="1" hangingPunct="1">
              <a:buFont typeface="Wingdings" panose="05000000000000000000" pitchFamily="2" charset="2"/>
              <a:buChar char="l"/>
            </a:pPr>
            <a:r>
              <a:rPr lang="ja-JP" altLang="en-US" dirty="0"/>
              <a:t>日常便利に使っているメールであるが、被害を防ぐためには、社員一人ひとりが、巧妙化する手口を適時に知り、対策を実行する必要がある。</a:t>
            </a:r>
            <a:endParaRPr lang="en-US" altLang="ja-JP" dirty="0"/>
          </a:p>
          <a:p>
            <a:pPr eaLnBrk="1" hangingPunct="1"/>
            <a:endParaRPr lang="en-US" altLang="ja-JP" dirty="0"/>
          </a:p>
        </p:txBody>
      </p:sp>
      <p:sp>
        <p:nvSpPr>
          <p:cNvPr id="62469" name="スライド番号プレースホルダ 3">
            <a:extLst>
              <a:ext uri="{FF2B5EF4-FFF2-40B4-BE49-F238E27FC236}">
                <a16:creationId xmlns:a16="http://schemas.microsoft.com/office/drawing/2014/main" id="{B5518431-64F9-497C-988A-6A3AB2E4A1CC}"/>
              </a:ext>
            </a:extLst>
          </p:cNvPr>
          <p:cNvSpPr txBox="1">
            <a:spLocks noGrp="1"/>
          </p:cNvSpPr>
          <p:nvPr/>
        </p:nvSpPr>
        <p:spPr bwMode="auto">
          <a:xfrm>
            <a:off x="3856038" y="9439275"/>
            <a:ext cx="2949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nchor="b"/>
          <a:lstStyle>
            <a:lvl1pPr defTabSz="954088">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5408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66281E-464A-4B7B-AB98-C7F4C939499E}" type="slidenum">
              <a:rPr lang="en-US" altLang="ja-JP">
                <a:latin typeface="メイリオ" panose="020B0604030504040204" pitchFamily="50" charset="-128"/>
                <a:ea typeface="メイリオ" panose="020B0604030504040204" pitchFamily="50" charset="-128"/>
              </a:rPr>
              <a:pPr algn="r" eaLnBrk="1" hangingPunct="1">
                <a:spcBef>
                  <a:spcPct val="0"/>
                </a:spcBef>
              </a:pPr>
              <a:t>27</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スライド イメージ プレースホルダー 1">
            <a:extLst>
              <a:ext uri="{FF2B5EF4-FFF2-40B4-BE49-F238E27FC236}">
                <a16:creationId xmlns:a16="http://schemas.microsoft.com/office/drawing/2014/main" id="{9D88108D-E104-4492-9027-818E7AC2CB85}"/>
              </a:ext>
            </a:extLst>
          </p:cNvPr>
          <p:cNvSpPr>
            <a:spLocks noGrp="1" noRot="1" noChangeAspect="1" noChangeArrowheads="1" noTextEdit="1"/>
          </p:cNvSpPr>
          <p:nvPr>
            <p:ph type="sldImg"/>
          </p:nvPr>
        </p:nvSpPr>
        <p:spPr>
          <a:ln/>
        </p:spPr>
      </p:sp>
      <p:sp>
        <p:nvSpPr>
          <p:cNvPr id="64515" name="ノート プレースホルダー 2">
            <a:extLst>
              <a:ext uri="{FF2B5EF4-FFF2-40B4-BE49-F238E27FC236}">
                <a16:creationId xmlns:a16="http://schemas.microsoft.com/office/drawing/2014/main" id="{F99A1FA1-9C02-4EA1-92AA-681CE7F2B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ウェブサイトを「見る」だけでウイルスに感染することがあり、次のケースがある。</a:t>
            </a:r>
            <a:endParaRPr lang="en-US" altLang="ja-JP" dirty="0">
              <a:latin typeface="ＭＳ Ｐ明朝" panose="02020600040205080304" pitchFamily="18" charset="-128"/>
            </a:endParaRPr>
          </a:p>
          <a:p>
            <a:pPr marL="228600" indent="-228600" eaLnBrk="1" hangingPunct="1">
              <a:buFont typeface="+mj-ea"/>
              <a:buAutoNum type="circleNumDbPlain"/>
            </a:pPr>
            <a:r>
              <a:rPr lang="ja-JP" altLang="en-US" dirty="0">
                <a:latin typeface="ＭＳ Ｐ明朝" panose="02020600040205080304" pitchFamily="18" charset="-128"/>
              </a:rPr>
              <a:t>メール本文に記載されたリンク先にウイルスを仕込み誘導する。</a:t>
            </a:r>
            <a:endParaRPr lang="en-US" altLang="ja-JP" dirty="0">
              <a:latin typeface="ＭＳ Ｐ明朝" panose="02020600040205080304" pitchFamily="18" charset="-128"/>
            </a:endParaRPr>
          </a:p>
          <a:p>
            <a:pPr marL="228600" indent="-228600" eaLnBrk="1" hangingPunct="1">
              <a:buFont typeface="+mj-ea"/>
              <a:buAutoNum type="circleNumDbPlain"/>
            </a:pPr>
            <a:r>
              <a:rPr lang="ja-JP" altLang="en-US" dirty="0">
                <a:latin typeface="ＭＳ Ｐ明朝" panose="02020600040205080304" pitchFamily="18" charset="-128"/>
              </a:rPr>
              <a:t>ウイルスを侵入させた</a:t>
            </a:r>
            <a:r>
              <a:rPr lang="en-US" altLang="ja-JP" dirty="0">
                <a:latin typeface="Century" panose="02040604050505020304" pitchFamily="18" charset="0"/>
              </a:rPr>
              <a:t>HTML</a:t>
            </a:r>
            <a:r>
              <a:rPr lang="ja-JP" altLang="en-US" dirty="0">
                <a:latin typeface="ＭＳ Ｐ明朝" panose="02020600040205080304" pitchFamily="18" charset="-128"/>
              </a:rPr>
              <a:t>形式で書かれたメールをプレビュー表示して感染させる。</a:t>
            </a:r>
            <a:endParaRPr lang="en-US" altLang="ja-JP" dirty="0">
              <a:latin typeface="ＭＳ Ｐ明朝" panose="02020600040205080304" pitchFamily="18" charset="-128"/>
            </a:endParaRPr>
          </a:p>
          <a:p>
            <a:pPr>
              <a:tabLst>
                <a:tab pos="180975" algn="l"/>
              </a:tabLst>
            </a:pPr>
            <a:r>
              <a:rPr lang="ja-JP" altLang="en-US" dirty="0"/>
              <a:t>③　業務でよく見ると思われるウェブサイトにあらかじめウイルスを仕込んでおく</a:t>
            </a:r>
            <a:r>
              <a:rPr lang="en-US" altLang="ja-JP" dirty="0"/>
              <a:t>(</a:t>
            </a:r>
            <a:r>
              <a:rPr lang="ja-JP" altLang="en-US" dirty="0"/>
              <a:t>水飲み場攻撃</a:t>
            </a:r>
            <a:r>
              <a:rPr lang="en-US" altLang="ja-JP" dirty="0"/>
              <a:t>)</a:t>
            </a:r>
            <a:r>
              <a:rPr lang="ja-JP" altLang="en-US" dirty="0"/>
              <a:t>。</a:t>
            </a:r>
            <a:endParaRPr lang="en-US" altLang="ja-JP" dirty="0"/>
          </a:p>
          <a:p>
            <a:pPr marL="171450" indent="-171450">
              <a:buFont typeface="Wingdings" panose="05000000000000000000" pitchFamily="2" charset="2"/>
              <a:buChar char="l"/>
              <a:tabLst>
                <a:tab pos="180975" algn="l"/>
              </a:tabLst>
            </a:pPr>
            <a:r>
              <a:rPr lang="ja-JP" altLang="en-US" dirty="0"/>
              <a:t>スマホに不正アプリをインストールするとウイルスに感染するおそれがある。</a:t>
            </a:r>
            <a:endParaRPr lang="en-US" altLang="ja-JP" dirty="0"/>
          </a:p>
          <a:p>
            <a:pPr marL="171450" indent="-171450">
              <a:buFont typeface="Wingdings" panose="05000000000000000000" pitchFamily="2" charset="2"/>
              <a:buChar char="l"/>
            </a:pPr>
            <a:endParaRPr lang="en-US" altLang="ja-JP" dirty="0"/>
          </a:p>
          <a:p>
            <a:endParaRPr lang="en-US" altLang="ja-JP" dirty="0"/>
          </a:p>
          <a:p>
            <a:endParaRPr lang="ja-JP" altLang="en-US" dirty="0"/>
          </a:p>
          <a:p>
            <a:pPr marL="171450" indent="-171450">
              <a:buFont typeface="Wingdings" panose="05000000000000000000" pitchFamily="2" charset="2"/>
              <a:buChar char="l"/>
            </a:pPr>
            <a:endParaRPr lang="en-US" altLang="ja-JP" dirty="0"/>
          </a:p>
        </p:txBody>
      </p:sp>
      <p:sp>
        <p:nvSpPr>
          <p:cNvPr id="64516" name="スライド番号プレースホルダー 3">
            <a:extLst>
              <a:ext uri="{FF2B5EF4-FFF2-40B4-BE49-F238E27FC236}">
                <a16:creationId xmlns:a16="http://schemas.microsoft.com/office/drawing/2014/main" id="{957A5AEA-7095-4CB4-B720-942A8670B6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91B3C9A-E214-4AB9-B6AA-FACBC5B219FC}" type="slidenum">
              <a:rPr lang="en-US" altLang="ja-JP" smtClean="0">
                <a:latin typeface="メイリオ" panose="020B0604030504040204" pitchFamily="50" charset="-128"/>
                <a:ea typeface="メイリオ" panose="020B0604030504040204" pitchFamily="50" charset="-128"/>
              </a:rPr>
              <a:pPr>
                <a:spcBef>
                  <a:spcPct val="0"/>
                </a:spcBef>
              </a:pPr>
              <a:t>28</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スライド イメージ プレースホルダー 1">
            <a:extLst>
              <a:ext uri="{FF2B5EF4-FFF2-40B4-BE49-F238E27FC236}">
                <a16:creationId xmlns:a16="http://schemas.microsoft.com/office/drawing/2014/main" id="{38B7219E-D23B-4AAE-9892-70AF3ECB01E5}"/>
              </a:ext>
            </a:extLst>
          </p:cNvPr>
          <p:cNvSpPr>
            <a:spLocks noGrp="1" noRot="1" noChangeAspect="1" noChangeArrowheads="1" noTextEdit="1"/>
          </p:cNvSpPr>
          <p:nvPr>
            <p:ph type="sldImg"/>
          </p:nvPr>
        </p:nvSpPr>
        <p:spPr>
          <a:ln/>
        </p:spPr>
      </p:sp>
      <p:sp>
        <p:nvSpPr>
          <p:cNvPr id="66563" name="ノート プレースホルダー 2">
            <a:extLst>
              <a:ext uri="{FF2B5EF4-FFF2-40B4-BE49-F238E27FC236}">
                <a16:creationId xmlns:a16="http://schemas.microsoft.com/office/drawing/2014/main" id="{46F15EC3-9930-44DF-82EF-305088C8CE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不正なウェブサイトでなくても、技術的に脆弱性があると、侵入されてウイルスを埋め込まれてしまう可能性がある。</a:t>
            </a:r>
            <a:endParaRPr lang="en-US" altLang="ja-JP" dirty="0"/>
          </a:p>
          <a:p>
            <a:pPr marL="171450" indent="-171450">
              <a:buFont typeface="Wingdings" panose="05000000000000000000" pitchFamily="2" charset="2"/>
              <a:buChar char="l"/>
            </a:pPr>
            <a:r>
              <a:rPr lang="ja-JP" altLang="en-US" dirty="0"/>
              <a:t>ウイルスを埋め込まれたウェブサイトは閲覧しただけで感染してしまう。</a:t>
            </a:r>
          </a:p>
        </p:txBody>
      </p:sp>
      <p:sp>
        <p:nvSpPr>
          <p:cNvPr id="66564" name="スライド番号プレースホルダー 3">
            <a:extLst>
              <a:ext uri="{FF2B5EF4-FFF2-40B4-BE49-F238E27FC236}">
                <a16:creationId xmlns:a16="http://schemas.microsoft.com/office/drawing/2014/main" id="{EAE425E7-63B1-465D-8204-887DA80C2A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525671-77C5-40CC-9578-26033E5B3610}" type="slidenum">
              <a:rPr lang="en-US" altLang="ja-JP" smtClean="0">
                <a:latin typeface="メイリオ" panose="020B0604030504040204" pitchFamily="50" charset="-128"/>
                <a:ea typeface="メイリオ" panose="020B0604030504040204" pitchFamily="50" charset="-128"/>
              </a:rPr>
              <a:pPr>
                <a:spcBef>
                  <a:spcPct val="0"/>
                </a:spcBef>
              </a:pPr>
              <a:t>29</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a:extLst>
              <a:ext uri="{FF2B5EF4-FFF2-40B4-BE49-F238E27FC236}">
                <a16:creationId xmlns:a16="http://schemas.microsoft.com/office/drawing/2014/main" id="{28708932-7378-4801-9F83-5C41638F271E}"/>
              </a:ext>
            </a:extLst>
          </p:cNvPr>
          <p:cNvSpPr>
            <a:spLocks noGrp="1" noRot="1" noChangeAspect="1" noChangeArrowheads="1" noTextEdit="1"/>
          </p:cNvSpPr>
          <p:nvPr>
            <p:ph type="sldImg"/>
          </p:nvPr>
        </p:nvSpPr>
        <p:spPr>
          <a:ln/>
        </p:spPr>
      </p:sp>
      <p:sp>
        <p:nvSpPr>
          <p:cNvPr id="14339" name="ノート プレースホルダー 2">
            <a:extLst>
              <a:ext uri="{FF2B5EF4-FFF2-40B4-BE49-F238E27FC236}">
                <a16:creationId xmlns:a16="http://schemas.microsoft.com/office/drawing/2014/main" id="{6F87113C-3289-49C1-8E5A-E4BB56B0F9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攻撃により不正アクセスされると、盗聴</a:t>
            </a:r>
            <a:r>
              <a:rPr lang="en-US" altLang="ja-JP" dirty="0">
                <a:latin typeface="ＭＳ Ｐ明朝" panose="02020600040205080304" pitchFamily="18" charset="-128"/>
              </a:rPr>
              <a:t>(</a:t>
            </a:r>
            <a:r>
              <a:rPr lang="ja-JP" altLang="en-US" dirty="0">
                <a:latin typeface="ＭＳ Ｐ明朝" panose="02020600040205080304" pitchFamily="18" charset="-128"/>
              </a:rPr>
              <a:t>窃取、漏えい</a:t>
            </a:r>
            <a:r>
              <a:rPr lang="en-US" altLang="ja-JP" dirty="0">
                <a:latin typeface="ＭＳ Ｐ明朝" panose="02020600040205080304" pitchFamily="18" charset="-128"/>
              </a:rPr>
              <a:t>)</a:t>
            </a:r>
            <a:r>
              <a:rPr lang="ja-JP" altLang="en-US" dirty="0">
                <a:latin typeface="ＭＳ Ｐ明朝" panose="02020600040205080304" pitchFamily="18" charset="-128"/>
              </a:rPr>
              <a:t>、改ざん、正当なユーザーに見せかけて不正を行うなりすまし、不正プログラムの埋め込み等の被害が発生する。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情報が漏えいした場合、回収は実質不可能で、漏えいした情報が悪用され他者に影響が及んだ場合は重大な責任がある。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攻撃者が不正を行う際のネットワークの中継地点としてコンピュータを悪用</a:t>
            </a:r>
            <a:r>
              <a:rPr lang="en-US" altLang="ja-JP" dirty="0">
                <a:latin typeface="ＭＳ Ｐ明朝" panose="02020600040205080304" pitchFamily="18" charset="-128"/>
              </a:rPr>
              <a:t>(</a:t>
            </a:r>
            <a:r>
              <a:rPr lang="ja-JP" altLang="en-US" dirty="0">
                <a:latin typeface="ＭＳ Ｐ明朝" panose="02020600040205080304" pitchFamily="18" charset="-128"/>
              </a:rPr>
              <a:t>踏み台</a:t>
            </a:r>
            <a:r>
              <a:rPr lang="en-US" altLang="ja-JP" dirty="0">
                <a:latin typeface="ＭＳ Ｐ明朝" panose="02020600040205080304" pitchFamily="18" charset="-128"/>
              </a:rPr>
              <a:t>)</a:t>
            </a:r>
            <a:r>
              <a:rPr lang="ja-JP" altLang="en-US" dirty="0">
                <a:latin typeface="ＭＳ Ｐ明朝" panose="02020600040205080304" pitchFamily="18" charset="-128"/>
              </a:rPr>
              <a:t>されることもあり、所有者が気付かないうちに攻撃に加担することになる。</a:t>
            </a:r>
          </a:p>
          <a:p>
            <a:endParaRPr lang="ja-JP" altLang="en-US" dirty="0">
              <a:latin typeface="ＭＳ Ｐ明朝" panose="02020600040205080304" pitchFamily="18" charset="-128"/>
            </a:endParaRPr>
          </a:p>
          <a:p>
            <a:endParaRPr lang="ja-JP" altLang="en-US" dirty="0"/>
          </a:p>
        </p:txBody>
      </p:sp>
      <p:sp>
        <p:nvSpPr>
          <p:cNvPr id="14340" name="スライド番号プレースホルダー 3">
            <a:extLst>
              <a:ext uri="{FF2B5EF4-FFF2-40B4-BE49-F238E27FC236}">
                <a16:creationId xmlns:a16="http://schemas.microsoft.com/office/drawing/2014/main" id="{DBAE8D48-0D00-47C3-A883-2AEAF3699E0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49458B-B20C-4252-9E97-C1226B490AF7}" type="slidenum">
              <a:rPr lang="en-US" altLang="ja-JP" smtClean="0">
                <a:latin typeface="メイリオ" panose="020B0604030504040204" pitchFamily="50" charset="-128"/>
                <a:ea typeface="メイリオ" panose="020B0604030504040204" pitchFamily="50" charset="-128"/>
              </a:rPr>
              <a:pPr>
                <a:spcBef>
                  <a:spcPct val="0"/>
                </a:spcBef>
              </a:pPr>
              <a:t>3</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1D720B01-C9CC-4E20-8E52-898556BC09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3BC0AD8-FC39-429C-A3D4-87C94F446AA2}" type="slidenum">
              <a:rPr lang="en-US" altLang="ja-JP" smtClean="0">
                <a:latin typeface="メイリオ" panose="020B0604030504040204" pitchFamily="50" charset="-128"/>
                <a:ea typeface="メイリオ" panose="020B0604030504040204" pitchFamily="50" charset="-128"/>
              </a:rPr>
              <a:pPr>
                <a:spcBef>
                  <a:spcPct val="0"/>
                </a:spcBef>
              </a:pPr>
              <a:t>30</a:t>
            </a:fld>
            <a:endParaRPr lang="en-US" altLang="ja-JP" dirty="0">
              <a:latin typeface="メイリオ" panose="020B0604030504040204" pitchFamily="50" charset="-128"/>
              <a:ea typeface="メイリオ" panose="020B0604030504040204" pitchFamily="50" charset="-128"/>
            </a:endParaRPr>
          </a:p>
        </p:txBody>
      </p:sp>
      <p:sp>
        <p:nvSpPr>
          <p:cNvPr id="68611" name="スライド イメージ プレースホルダ 1">
            <a:extLst>
              <a:ext uri="{FF2B5EF4-FFF2-40B4-BE49-F238E27FC236}">
                <a16:creationId xmlns:a16="http://schemas.microsoft.com/office/drawing/2014/main" id="{9857636C-4D08-4491-A572-35C6389685A6}"/>
              </a:ext>
            </a:extLst>
          </p:cNvPr>
          <p:cNvSpPr>
            <a:spLocks noGrp="1" noRot="1" noChangeAspect="1" noChangeArrowheads="1" noTextEdit="1"/>
          </p:cNvSpPr>
          <p:nvPr>
            <p:ph type="sldImg"/>
          </p:nvPr>
        </p:nvSpPr>
        <p:spPr>
          <a:xfrm>
            <a:off x="920750" y="746125"/>
            <a:ext cx="4967288" cy="3725863"/>
          </a:xfrm>
          <a:ln/>
        </p:spPr>
      </p:sp>
      <p:sp>
        <p:nvSpPr>
          <p:cNvPr id="68612" name="ノート プレースホルダ 2">
            <a:extLst>
              <a:ext uri="{FF2B5EF4-FFF2-40B4-BE49-F238E27FC236}">
                <a16:creationId xmlns:a16="http://schemas.microsoft.com/office/drawing/2014/main" id="{FEBE3510-8B64-4B38-AF10-383680B855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ウイルスおよび不正プログラムの検出経路は、「メール」が全体の約</a:t>
            </a:r>
            <a:r>
              <a:rPr lang="en-US" altLang="ja-JP" dirty="0">
                <a:latin typeface="ＭＳ Ｐ明朝" panose="02020600040205080304" pitchFamily="18" charset="-128"/>
              </a:rPr>
              <a:t>98</a:t>
            </a:r>
            <a:r>
              <a:rPr lang="ja-JP" altLang="en-US" dirty="0">
                <a:latin typeface="ＭＳ Ｐ明朝" panose="02020600040205080304" pitchFamily="18" charset="-128"/>
              </a:rPr>
              <a:t>％を占め、ウェブサイトの閲覧や、ダウンロードしたファイルを開くことによる感染が全体の約</a:t>
            </a:r>
            <a:r>
              <a:rPr lang="en-US" altLang="ja-JP" dirty="0">
                <a:latin typeface="Century" panose="02040604050505020304" pitchFamily="18" charset="0"/>
              </a:rPr>
              <a:t>1</a:t>
            </a:r>
            <a:r>
              <a:rPr lang="ja-JP" altLang="en-US" dirty="0">
                <a:latin typeface="Century" panose="02040604050505020304" pitchFamily="18" charset="0"/>
              </a:rPr>
              <a:t>％であり</a:t>
            </a:r>
            <a:r>
              <a:rPr lang="ja-JP" altLang="en-US" dirty="0">
                <a:latin typeface="ＭＳ Ｐ明朝" panose="02020600040205080304" pitchFamily="18" charset="-128"/>
              </a:rPr>
              <a:t>、</a:t>
            </a:r>
            <a:r>
              <a:rPr lang="en-US" altLang="ja-JP" dirty="0">
                <a:latin typeface="ＭＳ Ｐ明朝" panose="02020600040205080304" pitchFamily="18" charset="-128"/>
              </a:rPr>
              <a:t>99</a:t>
            </a:r>
            <a:r>
              <a:rPr lang="ja-JP" altLang="en-US" dirty="0">
                <a:latin typeface="ＭＳ Ｐ明朝" panose="02020600040205080304" pitchFamily="18" charset="-128"/>
              </a:rPr>
              <a:t>％がインターネット経路である。</a:t>
            </a:r>
            <a:r>
              <a:rPr lang="en-US" altLang="ja-JP" dirty="0">
                <a:latin typeface="ＭＳ Ｐ明朝" panose="02020600040205080304" pitchFamily="18" charset="-128"/>
              </a:rPr>
              <a:t>(2017</a:t>
            </a:r>
            <a:r>
              <a:rPr lang="ja-JP" altLang="en-US" dirty="0">
                <a:latin typeface="ＭＳ Ｐ明朝" panose="02020600040205080304" pitchFamily="18" charset="-128"/>
              </a:rPr>
              <a:t>年</a:t>
            </a:r>
            <a:r>
              <a:rPr lang="en-US" altLang="ja-JP" dirty="0">
                <a:latin typeface="ＭＳ Ｐ明朝" panose="02020600040205080304" pitchFamily="18" charset="-128"/>
              </a:rPr>
              <a:t>4</a:t>
            </a:r>
            <a:r>
              <a:rPr lang="ja-JP" altLang="en-US" dirty="0">
                <a:latin typeface="ＭＳ Ｐ明朝" panose="02020600040205080304" pitchFamily="18" charset="-128"/>
              </a:rPr>
              <a:t>月～</a:t>
            </a:r>
            <a:r>
              <a:rPr lang="en-US" altLang="ja-JP" dirty="0">
                <a:latin typeface="ＭＳ Ｐ明朝" panose="02020600040205080304" pitchFamily="18" charset="-128"/>
              </a:rPr>
              <a:t>2018</a:t>
            </a:r>
            <a:r>
              <a:rPr lang="ja-JP" altLang="en-US" dirty="0">
                <a:latin typeface="ＭＳ Ｐ明朝" panose="02020600040205080304" pitchFamily="18" charset="-128"/>
              </a:rPr>
              <a:t>年</a:t>
            </a:r>
            <a:r>
              <a:rPr lang="en-US" altLang="ja-JP" dirty="0">
                <a:latin typeface="ＭＳ Ｐ明朝" panose="02020600040205080304" pitchFamily="18" charset="-128"/>
              </a:rPr>
              <a:t>9</a:t>
            </a:r>
            <a:r>
              <a:rPr lang="ja-JP" altLang="en-US" dirty="0">
                <a:latin typeface="ＭＳ Ｐ明朝" panose="02020600040205080304" pitchFamily="18" charset="-128"/>
              </a:rPr>
              <a:t>月　</a:t>
            </a:r>
            <a:r>
              <a:rPr lang="en-US" altLang="ja-JP" dirty="0">
                <a:latin typeface="+mn-ea"/>
              </a:rPr>
              <a:t>IPA</a:t>
            </a:r>
            <a:r>
              <a:rPr lang="ja-JP" altLang="en-US" dirty="0">
                <a:latin typeface="+mn-ea"/>
              </a:rPr>
              <a:t>「コンピュータウイルス・不正アクセスの届出状況および相談状況」</a:t>
            </a:r>
            <a:r>
              <a:rPr lang="en-US" altLang="ja-JP" dirty="0">
                <a:latin typeface="+mn-ea"/>
              </a:rPr>
              <a:t>)</a:t>
            </a:r>
            <a:endParaRPr lang="ja-JP" altLang="en-US" dirty="0">
              <a:latin typeface="+mn-ea"/>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端末別のインターネット利用率はスマホがパソコンを上回っており</a:t>
            </a:r>
            <a:r>
              <a:rPr lang="en-US" altLang="ja-JP" dirty="0">
                <a:latin typeface="ＭＳ Ｐ明朝" panose="02020600040205080304" pitchFamily="18" charset="-128"/>
              </a:rPr>
              <a:t>(</a:t>
            </a:r>
            <a:r>
              <a:rPr lang="ja-JP" altLang="en-US" dirty="0">
                <a:latin typeface="ＭＳ Ｐ明朝" panose="02020600040205080304" pitchFamily="18" charset="-128"/>
              </a:rPr>
              <a:t>総務省 </a:t>
            </a:r>
            <a:r>
              <a:rPr lang="zh-TW" altLang="en-US" dirty="0"/>
              <a:t>情報通信白書平成</a:t>
            </a:r>
            <a:r>
              <a:rPr lang="en-US" altLang="zh-TW" dirty="0">
                <a:latin typeface="Century" panose="02040604050505020304" pitchFamily="18" charset="0"/>
              </a:rPr>
              <a:t>30</a:t>
            </a:r>
            <a:r>
              <a:rPr lang="zh-TW" altLang="en-US" dirty="0">
                <a:latin typeface="Century" panose="02040604050505020304" pitchFamily="18" charset="0"/>
              </a:rPr>
              <a:t>年版</a:t>
            </a:r>
            <a:r>
              <a:rPr lang="en-US" altLang="ja-JP" dirty="0">
                <a:latin typeface="ＭＳ Ｐ明朝" panose="02020600040205080304" pitchFamily="18" charset="-128"/>
              </a:rPr>
              <a:t>)</a:t>
            </a:r>
            <a:r>
              <a:rPr lang="ja-JP" altLang="en-US" dirty="0">
                <a:latin typeface="ＭＳ Ｐ明朝" panose="02020600040205080304" pitchFamily="18" charset="-128"/>
              </a:rPr>
              <a:t>、業務でスマホを利用する場合には、スマホもウイルス感染を予防する必要がある。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ウイルスによる手口は巧妙化する一方であるため、技術的対策だけでなく、人的な注意も不可欠である。</a:t>
            </a:r>
            <a:endParaRPr lang="ja-JP" altLang="en-US" dirty="0">
              <a:latin typeface="+mn-ea"/>
            </a:endParaRPr>
          </a:p>
          <a:p>
            <a:pPr eaLnBrk="1" hangingPunct="1"/>
            <a:endParaRPr lang="ja-JP" altLang="en-US" dirty="0"/>
          </a:p>
          <a:p>
            <a:pPr eaLnBrk="1" hangingPunct="1"/>
            <a:endParaRPr lang="ja-JP" altLang="en-US" dirty="0"/>
          </a:p>
        </p:txBody>
      </p:sp>
      <p:sp>
        <p:nvSpPr>
          <p:cNvPr id="68613" name="スライド番号プレースホルダ 3">
            <a:extLst>
              <a:ext uri="{FF2B5EF4-FFF2-40B4-BE49-F238E27FC236}">
                <a16:creationId xmlns:a16="http://schemas.microsoft.com/office/drawing/2014/main" id="{27ACC7D3-0483-4C9E-96B8-E421A58B111A}"/>
              </a:ext>
            </a:extLst>
          </p:cNvPr>
          <p:cNvSpPr txBox="1">
            <a:spLocks noGrp="1"/>
          </p:cNvSpPr>
          <p:nvPr/>
        </p:nvSpPr>
        <p:spPr bwMode="auto">
          <a:xfrm>
            <a:off x="3856038" y="9439275"/>
            <a:ext cx="2949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nchor="b"/>
          <a:lstStyle>
            <a:lvl1pPr defTabSz="954088">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5408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298F6F-81A6-48E4-9B9C-40CAE90781E0}" type="slidenum">
              <a:rPr lang="en-US" altLang="ja-JP">
                <a:latin typeface="メイリオ" panose="020B0604030504040204" pitchFamily="50" charset="-128"/>
                <a:ea typeface="メイリオ" panose="020B0604030504040204" pitchFamily="50" charset="-128"/>
              </a:rPr>
              <a:pPr algn="r" eaLnBrk="1" hangingPunct="1">
                <a:spcBef>
                  <a:spcPct val="0"/>
                </a:spcBef>
              </a:pPr>
              <a:t>30</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30841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ノート プレースホルダ 2">
            <a:extLst>
              <a:ext uri="{FF2B5EF4-FFF2-40B4-BE49-F238E27FC236}">
                <a16:creationId xmlns:a16="http://schemas.microsoft.com/office/drawing/2014/main" id="{FEBE3510-8B64-4B38-AF10-383680B85505}"/>
              </a:ext>
            </a:extLst>
          </p:cNvPr>
          <p:cNvSpPr>
            <a:spLocks noGrp="1"/>
          </p:cNvSpPr>
          <p:nvPr>
            <p:ph type="body" idx="1"/>
          </p:nvPr>
        </p:nvSpPr>
        <p:spPr>
          <a:xfrm>
            <a:off x="681038" y="4721224"/>
            <a:ext cx="5445125" cy="49645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本物そっくりになりすましたウェブサイトを作り、ウイルスを仕掛ける手口もあるので、アクセスしたサイトの真偽について注意する。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en-US" altLang="ja-JP" dirty="0">
                <a:latin typeface="Century" panose="02040604050505020304" pitchFamily="18" charset="0"/>
              </a:rPr>
              <a:t>SSL</a:t>
            </a:r>
            <a:r>
              <a:rPr lang="ja-JP" altLang="en-US" dirty="0">
                <a:latin typeface="ＭＳ Ｐ明朝" panose="02020600040205080304" pitchFamily="18" charset="-128"/>
              </a:rPr>
              <a:t>サーバ証明書をウェブサイトに設定することで「なりすまし防止</a:t>
            </a:r>
            <a:r>
              <a:rPr lang="en-US" altLang="ja-JP" dirty="0">
                <a:latin typeface="ＭＳ Ｐ明朝" panose="02020600040205080304" pitchFamily="18" charset="-128"/>
              </a:rPr>
              <a:t>(</a:t>
            </a:r>
            <a:r>
              <a:rPr lang="ja-JP" altLang="en-US" dirty="0">
                <a:latin typeface="ＭＳ Ｐ明朝" panose="02020600040205080304" pitchFamily="18" charset="-128"/>
              </a:rPr>
              <a:t>実在証明</a:t>
            </a:r>
            <a:r>
              <a:rPr lang="en-US" altLang="ja-JP" dirty="0">
                <a:latin typeface="ＭＳ Ｐ明朝" panose="02020600040205080304" pitchFamily="18" charset="-128"/>
              </a:rPr>
              <a:t>)</a:t>
            </a:r>
            <a:r>
              <a:rPr lang="ja-JP" altLang="en-US" dirty="0">
                <a:latin typeface="ＭＳ Ｐ明朝" panose="02020600040205080304" pitchFamily="18" charset="-128"/>
              </a:rPr>
              <a:t>」ができるので、サーバ証明書の有無は不審なサイトを見分ける方法の一つである。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en-US" altLang="ja-JP" dirty="0">
                <a:latin typeface="Century" panose="02040604050505020304" pitchFamily="18" charset="0"/>
              </a:rPr>
              <a:t>SSL</a:t>
            </a:r>
            <a:r>
              <a:rPr lang="ja-JP" altLang="en-US" dirty="0">
                <a:latin typeface="ＭＳ Ｐ明朝" panose="02020600040205080304" pitchFamily="18" charset="-128"/>
              </a:rPr>
              <a:t>サーバ証明書には、通信するデータの「改ざん検知」や暗号化による「盗聴防止」の効果もある。</a:t>
            </a:r>
            <a:endParaRPr lang="en-US" altLang="ja-JP" dirty="0">
              <a:latin typeface="ＭＳ Ｐ明朝" panose="02020600040205080304" pitchFamily="18" charset="-128"/>
            </a:endParaRPr>
          </a:p>
          <a:p>
            <a:pPr eaLnBrk="1" hangingPunct="1">
              <a:spcBef>
                <a:spcPts val="1200"/>
              </a:spcBef>
            </a:pPr>
            <a:r>
              <a:rPr lang="en-US" altLang="ja-JP" sz="900" b="1" dirty="0"/>
              <a:t>(SSL</a:t>
            </a:r>
            <a:r>
              <a:rPr lang="ja-JP" altLang="en-US" sz="900" b="1" dirty="0"/>
              <a:t>サーバ証明書サービスの種類</a:t>
            </a:r>
            <a:r>
              <a:rPr lang="en-US" altLang="ja-JP" sz="900" b="1" dirty="0"/>
              <a:t>)</a:t>
            </a:r>
            <a:br>
              <a:rPr lang="en-US" altLang="ja-JP" sz="900" b="1" dirty="0"/>
            </a:br>
            <a:r>
              <a:rPr lang="zh-TW" altLang="en-US" sz="900" dirty="0"/>
              <a:t>一般財団法人日本情報経済社会推進協会</a:t>
            </a:r>
            <a:r>
              <a:rPr lang="ja-JP" altLang="en-US" sz="900" dirty="0"/>
              <a:t>インターネットトラストセンター 公式サイトから</a:t>
            </a:r>
          </a:p>
        </p:txBody>
      </p:sp>
      <p:sp>
        <p:nvSpPr>
          <p:cNvPr id="68610" name="Rectangle 7">
            <a:extLst>
              <a:ext uri="{FF2B5EF4-FFF2-40B4-BE49-F238E27FC236}">
                <a16:creationId xmlns:a16="http://schemas.microsoft.com/office/drawing/2014/main" id="{1D720B01-C9CC-4E20-8E52-898556BC09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3BC0AD8-FC39-429C-A3D4-87C94F446AA2}" type="slidenum">
              <a:rPr lang="en-US" altLang="ja-JP" smtClean="0">
                <a:latin typeface="メイリオ" panose="020B0604030504040204" pitchFamily="50" charset="-128"/>
                <a:ea typeface="メイリオ" panose="020B0604030504040204" pitchFamily="50" charset="-128"/>
              </a:rPr>
              <a:pPr>
                <a:spcBef>
                  <a:spcPct val="0"/>
                </a:spcBef>
              </a:pPr>
              <a:t>31</a:t>
            </a:fld>
            <a:endParaRPr lang="en-US" altLang="ja-JP" dirty="0">
              <a:latin typeface="メイリオ" panose="020B0604030504040204" pitchFamily="50" charset="-128"/>
              <a:ea typeface="メイリオ" panose="020B0604030504040204" pitchFamily="50" charset="-128"/>
            </a:endParaRPr>
          </a:p>
        </p:txBody>
      </p:sp>
      <p:sp>
        <p:nvSpPr>
          <p:cNvPr id="68611" name="スライド イメージ プレースホルダ 1">
            <a:extLst>
              <a:ext uri="{FF2B5EF4-FFF2-40B4-BE49-F238E27FC236}">
                <a16:creationId xmlns:a16="http://schemas.microsoft.com/office/drawing/2014/main" id="{9857636C-4D08-4491-A572-35C6389685A6}"/>
              </a:ext>
            </a:extLst>
          </p:cNvPr>
          <p:cNvSpPr>
            <a:spLocks noGrp="1" noRot="1" noChangeAspect="1" noChangeArrowheads="1" noTextEdit="1"/>
          </p:cNvSpPr>
          <p:nvPr>
            <p:ph type="sldImg"/>
          </p:nvPr>
        </p:nvSpPr>
        <p:spPr>
          <a:xfrm>
            <a:off x="920750" y="746125"/>
            <a:ext cx="4967288" cy="3725863"/>
          </a:xfrm>
          <a:ln/>
        </p:spPr>
      </p:sp>
      <p:sp>
        <p:nvSpPr>
          <p:cNvPr id="68613" name="スライド番号プレースホルダ 3">
            <a:extLst>
              <a:ext uri="{FF2B5EF4-FFF2-40B4-BE49-F238E27FC236}">
                <a16:creationId xmlns:a16="http://schemas.microsoft.com/office/drawing/2014/main" id="{27ACC7D3-0483-4C9E-96B8-E421A58B111A}"/>
              </a:ext>
            </a:extLst>
          </p:cNvPr>
          <p:cNvSpPr txBox="1">
            <a:spLocks noGrp="1"/>
          </p:cNvSpPr>
          <p:nvPr/>
        </p:nvSpPr>
        <p:spPr bwMode="auto">
          <a:xfrm>
            <a:off x="3856038" y="9439275"/>
            <a:ext cx="2949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nchor="b"/>
          <a:lstStyle>
            <a:lvl1pPr defTabSz="954088">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5408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298F6F-81A6-48E4-9B9C-40CAE90781E0}" type="slidenum">
              <a:rPr lang="en-US" altLang="ja-JP">
                <a:latin typeface="メイリオ" panose="020B0604030504040204" pitchFamily="50" charset="-128"/>
                <a:ea typeface="メイリオ" panose="020B0604030504040204" pitchFamily="50" charset="-128"/>
              </a:rPr>
              <a:pPr algn="r" eaLnBrk="1" hangingPunct="1">
                <a:spcBef>
                  <a:spcPct val="0"/>
                </a:spcBef>
              </a:pPr>
              <a:t>31</a:t>
            </a:fld>
            <a:endParaRPr lang="en-US" altLang="ja-JP" dirty="0">
              <a:latin typeface="メイリオ" panose="020B0604030504040204" pitchFamily="50" charset="-128"/>
              <a:ea typeface="メイリオ" panose="020B0604030504040204" pitchFamily="50" charset="-128"/>
            </a:endParaRPr>
          </a:p>
        </p:txBody>
      </p:sp>
      <p:graphicFrame>
        <p:nvGraphicFramePr>
          <p:cNvPr id="2" name="表 2">
            <a:extLst>
              <a:ext uri="{FF2B5EF4-FFF2-40B4-BE49-F238E27FC236}">
                <a16:creationId xmlns:a16="http://schemas.microsoft.com/office/drawing/2014/main" id="{E5654467-3DDC-4FA4-ABB5-5A082367B0EE}"/>
              </a:ext>
            </a:extLst>
          </p:cNvPr>
          <p:cNvGraphicFramePr>
            <a:graphicFrameLocks noGrp="1"/>
          </p:cNvGraphicFramePr>
          <p:nvPr>
            <p:extLst>
              <p:ext uri="{D42A27DB-BD31-4B8C-83A1-F6EECF244321}">
                <p14:modId xmlns:p14="http://schemas.microsoft.com/office/powerpoint/2010/main" val="366216836"/>
              </p:ext>
            </p:extLst>
          </p:nvPr>
        </p:nvGraphicFramePr>
        <p:xfrm>
          <a:off x="840180" y="6697861"/>
          <a:ext cx="5443740" cy="2963960"/>
        </p:xfrm>
        <a:graphic>
          <a:graphicData uri="http://schemas.openxmlformats.org/drawingml/2006/table">
            <a:tbl>
              <a:tblPr firstRow="1" bandRow="1">
                <a:tableStyleId>{5940675A-B579-460E-94D1-54222C63F5DA}</a:tableStyleId>
              </a:tblPr>
              <a:tblGrid>
                <a:gridCol w="691211">
                  <a:extLst>
                    <a:ext uri="{9D8B030D-6E8A-4147-A177-3AD203B41FA5}">
                      <a16:colId xmlns:a16="http://schemas.microsoft.com/office/drawing/2014/main" val="18328861"/>
                    </a:ext>
                  </a:extLst>
                </a:gridCol>
                <a:gridCol w="1584176">
                  <a:extLst>
                    <a:ext uri="{9D8B030D-6E8A-4147-A177-3AD203B41FA5}">
                      <a16:colId xmlns:a16="http://schemas.microsoft.com/office/drawing/2014/main" val="3474265203"/>
                    </a:ext>
                  </a:extLst>
                </a:gridCol>
                <a:gridCol w="1584177">
                  <a:extLst>
                    <a:ext uri="{9D8B030D-6E8A-4147-A177-3AD203B41FA5}">
                      <a16:colId xmlns:a16="http://schemas.microsoft.com/office/drawing/2014/main" val="1619814772"/>
                    </a:ext>
                  </a:extLst>
                </a:gridCol>
                <a:gridCol w="1584176">
                  <a:extLst>
                    <a:ext uri="{9D8B030D-6E8A-4147-A177-3AD203B41FA5}">
                      <a16:colId xmlns:a16="http://schemas.microsoft.com/office/drawing/2014/main" val="2551180170"/>
                    </a:ext>
                  </a:extLst>
                </a:gridCol>
              </a:tblGrid>
              <a:tr h="302704">
                <a:tc>
                  <a:txBody>
                    <a:bodyPr/>
                    <a:lstStyle/>
                    <a:p>
                      <a:pPr algn="ctr"/>
                      <a:r>
                        <a:rPr kumimoji="1" lang="ja-JP" altLang="en-US" sz="900" b="1" dirty="0">
                          <a:latin typeface="+mn-ea"/>
                          <a:ea typeface="+mn-ea"/>
                        </a:rPr>
                        <a:t>認証タイプ</a:t>
                      </a:r>
                    </a:p>
                  </a:txBody>
                  <a:tcPr marL="36000" marR="36000" marT="36000" marB="36000" anchor="ctr"/>
                </a:tc>
                <a:tc>
                  <a:txBody>
                    <a:bodyPr/>
                    <a:lstStyle/>
                    <a:p>
                      <a:pPr algn="ctr"/>
                      <a:r>
                        <a:rPr kumimoji="1" lang="en-US" altLang="ja-JP" sz="900" b="1" dirty="0">
                          <a:latin typeface="+mn-ea"/>
                          <a:ea typeface="+mn-ea"/>
                        </a:rPr>
                        <a:t>EV</a:t>
                      </a:r>
                      <a:r>
                        <a:rPr kumimoji="1" lang="ja-JP" altLang="en-US" sz="900" b="1" dirty="0">
                          <a:latin typeface="+mn-ea"/>
                          <a:ea typeface="+mn-ea"/>
                        </a:rPr>
                        <a:t>認証</a:t>
                      </a:r>
                    </a:p>
                  </a:txBody>
                  <a:tcPr marL="36000" marR="36000" marT="36000" marB="36000" anchor="ctr"/>
                </a:tc>
                <a:tc>
                  <a:txBody>
                    <a:bodyPr/>
                    <a:lstStyle/>
                    <a:p>
                      <a:pPr algn="ctr"/>
                      <a:r>
                        <a:rPr kumimoji="1" lang="zh-TW" altLang="en-US" sz="900" b="1" dirty="0">
                          <a:latin typeface="+mn-ea"/>
                          <a:ea typeface="+mn-ea"/>
                        </a:rPr>
                        <a:t>企業実在認証</a:t>
                      </a:r>
                      <a:endParaRPr kumimoji="1" lang="ja-JP" altLang="en-US" sz="900" b="1" dirty="0">
                        <a:latin typeface="+mn-ea"/>
                        <a:ea typeface="+mn-ea"/>
                      </a:endParaRPr>
                    </a:p>
                  </a:txBody>
                  <a:tcPr marL="36000" marR="36000" marT="36000" marB="36000" anchor="ctr"/>
                </a:tc>
                <a:tc>
                  <a:txBody>
                    <a:bodyPr/>
                    <a:lstStyle/>
                    <a:p>
                      <a:pPr algn="ctr"/>
                      <a:r>
                        <a:rPr kumimoji="1" lang="ja-JP" altLang="en-US" sz="900" b="1" dirty="0">
                          <a:latin typeface="+mn-ea"/>
                          <a:ea typeface="+mn-ea"/>
                        </a:rPr>
                        <a:t>ドメイン認証</a:t>
                      </a:r>
                    </a:p>
                  </a:txBody>
                  <a:tcPr marL="36000" marR="36000" marT="36000" marB="36000" anchor="ctr"/>
                </a:tc>
                <a:extLst>
                  <a:ext uri="{0D108BD9-81ED-4DB2-BD59-A6C34878D82A}">
                    <a16:rowId xmlns:a16="http://schemas.microsoft.com/office/drawing/2014/main" val="108467586"/>
                  </a:ext>
                </a:extLst>
              </a:tr>
              <a:tr h="302704">
                <a:tc>
                  <a:txBody>
                    <a:bodyPr/>
                    <a:lstStyle/>
                    <a:p>
                      <a:pPr algn="ctr"/>
                      <a:r>
                        <a:rPr kumimoji="1" lang="ja-JP" altLang="en-US" sz="900" b="1" dirty="0">
                          <a:latin typeface="+mn-ea"/>
                          <a:ea typeface="+mn-ea"/>
                        </a:rPr>
                        <a:t>略称</a:t>
                      </a:r>
                    </a:p>
                  </a:txBody>
                  <a:tcPr marL="36000" marR="36000" marT="36000" marB="36000" anchor="ctr"/>
                </a:tc>
                <a:tc>
                  <a:txBody>
                    <a:bodyPr/>
                    <a:lstStyle/>
                    <a:p>
                      <a:pPr algn="ctr"/>
                      <a:r>
                        <a:rPr kumimoji="1" lang="en-US" altLang="ja-JP" sz="900" kern="1200" dirty="0">
                          <a:solidFill>
                            <a:schemeClr val="tx1"/>
                          </a:solidFill>
                          <a:latin typeface="Century" panose="02040604050505020304" pitchFamily="18" charset="0"/>
                          <a:ea typeface="+mn-ea"/>
                          <a:cs typeface="+mn-cs"/>
                        </a:rPr>
                        <a:t>EV</a:t>
                      </a:r>
                    </a:p>
                    <a:p>
                      <a:pPr algn="ctr"/>
                      <a:r>
                        <a:rPr kumimoji="1" lang="en-US" altLang="ja-JP" sz="900" kern="1200" dirty="0">
                          <a:solidFill>
                            <a:schemeClr val="tx1"/>
                          </a:solidFill>
                          <a:latin typeface="Century" panose="02040604050505020304" pitchFamily="18" charset="0"/>
                          <a:ea typeface="+mn-ea"/>
                          <a:cs typeface="+mn-cs"/>
                        </a:rPr>
                        <a:t>(Extended Validation) </a:t>
                      </a:r>
                      <a:endParaRPr kumimoji="1" lang="ja-JP" altLang="en-US" sz="900" kern="1200" dirty="0">
                        <a:solidFill>
                          <a:schemeClr val="tx1"/>
                        </a:solidFill>
                        <a:latin typeface="Century" panose="02040604050505020304" pitchFamily="18" charset="0"/>
                        <a:ea typeface="+mn-ea"/>
                        <a:cs typeface="+mn-cs"/>
                      </a:endParaRPr>
                    </a:p>
                  </a:txBody>
                  <a:tcPr marL="36000" marR="36000" marT="36000" marB="36000" anchor="ctr"/>
                </a:tc>
                <a:tc>
                  <a:txBody>
                    <a:bodyPr/>
                    <a:lstStyle/>
                    <a:p>
                      <a:pPr algn="ctr" rtl="0" eaLnBrk="0" fontAlgn="base" hangingPunct="0">
                        <a:spcBef>
                          <a:spcPct val="0"/>
                        </a:spcBef>
                        <a:spcAft>
                          <a:spcPct val="0"/>
                        </a:spcAft>
                      </a:pPr>
                      <a:r>
                        <a:rPr kumimoji="1" lang="en-US" altLang="ja-JP" sz="900" kern="1200" dirty="0">
                          <a:solidFill>
                            <a:schemeClr val="tx1"/>
                          </a:solidFill>
                          <a:latin typeface="Century" panose="02040604050505020304" pitchFamily="18" charset="0"/>
                          <a:ea typeface="+mn-ea"/>
                          <a:cs typeface="+mn-cs"/>
                        </a:rPr>
                        <a:t>OV</a:t>
                      </a:r>
                    </a:p>
                    <a:p>
                      <a:pPr algn="ctr" rtl="0" eaLnBrk="0" fontAlgn="base" hangingPunct="0">
                        <a:spcBef>
                          <a:spcPct val="0"/>
                        </a:spcBef>
                        <a:spcAft>
                          <a:spcPct val="0"/>
                        </a:spcAft>
                      </a:pPr>
                      <a:r>
                        <a:rPr kumimoji="1" lang="en-US" altLang="ja-JP" sz="900" kern="1200" dirty="0">
                          <a:solidFill>
                            <a:schemeClr val="tx1"/>
                          </a:solidFill>
                          <a:latin typeface="Century" panose="02040604050505020304" pitchFamily="18" charset="0"/>
                          <a:ea typeface="+mn-ea"/>
                          <a:cs typeface="+mn-cs"/>
                        </a:rPr>
                        <a:t> (Organization Validation)</a:t>
                      </a:r>
                      <a:endParaRPr kumimoji="1" lang="ja-JP" altLang="en-US" sz="900" kern="1200" dirty="0">
                        <a:solidFill>
                          <a:schemeClr val="tx1"/>
                        </a:solidFill>
                        <a:latin typeface="Century" panose="02040604050505020304" pitchFamily="18" charset="0"/>
                        <a:ea typeface="+mn-ea"/>
                        <a:cs typeface="+mn-cs"/>
                      </a:endParaRPr>
                    </a:p>
                  </a:txBody>
                  <a:tcPr marL="36000" marR="36000" marT="36000" marB="36000" anchor="ctr"/>
                </a:tc>
                <a:tc>
                  <a:txBody>
                    <a:bodyPr/>
                    <a:lstStyle/>
                    <a:p>
                      <a:pPr algn="ctr" rtl="0" eaLnBrk="0" fontAlgn="base" hangingPunct="0">
                        <a:spcBef>
                          <a:spcPct val="0"/>
                        </a:spcBef>
                        <a:spcAft>
                          <a:spcPct val="0"/>
                        </a:spcAft>
                      </a:pPr>
                      <a:r>
                        <a:rPr kumimoji="1" lang="en-US" altLang="ja-JP" sz="900" kern="1200" dirty="0">
                          <a:solidFill>
                            <a:schemeClr val="tx1"/>
                          </a:solidFill>
                          <a:latin typeface="Century" panose="02040604050505020304" pitchFamily="18" charset="0"/>
                          <a:ea typeface="+mn-ea"/>
                          <a:cs typeface="+mn-cs"/>
                        </a:rPr>
                        <a:t>DV</a:t>
                      </a:r>
                    </a:p>
                    <a:p>
                      <a:pPr algn="ctr" rtl="0" eaLnBrk="0" fontAlgn="base" hangingPunct="0">
                        <a:spcBef>
                          <a:spcPct val="0"/>
                        </a:spcBef>
                        <a:spcAft>
                          <a:spcPct val="0"/>
                        </a:spcAft>
                      </a:pPr>
                      <a:r>
                        <a:rPr kumimoji="1" lang="en-US" altLang="ja-JP" sz="900" kern="1200" dirty="0">
                          <a:solidFill>
                            <a:schemeClr val="tx1"/>
                          </a:solidFill>
                          <a:latin typeface="Century" panose="02040604050505020304" pitchFamily="18" charset="0"/>
                          <a:ea typeface="+mn-ea"/>
                          <a:cs typeface="+mn-cs"/>
                        </a:rPr>
                        <a:t> (Domain Validation) </a:t>
                      </a:r>
                      <a:endParaRPr kumimoji="1" lang="ja-JP" altLang="en-US" sz="900" kern="1200" dirty="0">
                        <a:solidFill>
                          <a:schemeClr val="tx1"/>
                        </a:solidFill>
                        <a:latin typeface="Century" panose="02040604050505020304" pitchFamily="18" charset="0"/>
                        <a:ea typeface="+mn-ea"/>
                        <a:cs typeface="+mn-cs"/>
                      </a:endParaRPr>
                    </a:p>
                  </a:txBody>
                  <a:tcPr marL="36000" marR="36000" marT="36000" marB="36000" anchor="ctr"/>
                </a:tc>
                <a:extLst>
                  <a:ext uri="{0D108BD9-81ED-4DB2-BD59-A6C34878D82A}">
                    <a16:rowId xmlns:a16="http://schemas.microsoft.com/office/drawing/2014/main" val="493608157"/>
                  </a:ext>
                </a:extLst>
              </a:tr>
              <a:tr h="302704">
                <a:tc>
                  <a:txBody>
                    <a:bodyPr/>
                    <a:lstStyle/>
                    <a:p>
                      <a:pPr algn="ctr"/>
                      <a:r>
                        <a:rPr kumimoji="1" lang="ja-JP" altLang="en-US" sz="900" b="1" dirty="0">
                          <a:latin typeface="+mn-ea"/>
                          <a:ea typeface="+mn-ea"/>
                        </a:rPr>
                        <a:t>暗号化通信</a:t>
                      </a:r>
                    </a:p>
                  </a:txBody>
                  <a:tcPr marL="36000" marR="36000" marT="36000" marB="36000" anchor="ctr"/>
                </a:tc>
                <a:tc>
                  <a:txBody>
                    <a:bodyPr/>
                    <a:lstStyle/>
                    <a:p>
                      <a:pPr algn="ctr"/>
                      <a:r>
                        <a:rPr kumimoji="1" lang="ja-JP" altLang="en-US" sz="900" dirty="0">
                          <a:latin typeface="+mn-ea"/>
                          <a:ea typeface="+mn-ea"/>
                        </a:rPr>
                        <a:t> 〇</a:t>
                      </a:r>
                    </a:p>
                  </a:txBody>
                  <a:tcPr marL="36000" marR="36000" marT="36000" marB="36000" anchor="ctr"/>
                </a:tc>
                <a:tc>
                  <a:txBody>
                    <a:bodyPr/>
                    <a:lstStyle/>
                    <a:p>
                      <a:pPr algn="ctr"/>
                      <a:r>
                        <a:rPr kumimoji="1" lang="ja-JP" altLang="en-US" sz="900" dirty="0">
                          <a:latin typeface="+mn-ea"/>
                          <a:ea typeface="+mn-ea"/>
                        </a:rPr>
                        <a:t> 〇</a:t>
                      </a:r>
                    </a:p>
                  </a:txBody>
                  <a:tcPr marL="36000" marR="36000" marT="36000" marB="36000" anchor="ctr"/>
                </a:tc>
                <a:tc>
                  <a:txBody>
                    <a:bodyPr/>
                    <a:lstStyle/>
                    <a:p>
                      <a:pPr algn="ctr"/>
                      <a:r>
                        <a:rPr kumimoji="1" lang="ja-JP" altLang="en-US" sz="900" dirty="0">
                          <a:latin typeface="+mn-ea"/>
                          <a:ea typeface="+mn-ea"/>
                        </a:rPr>
                        <a:t> 〇</a:t>
                      </a:r>
                    </a:p>
                  </a:txBody>
                  <a:tcPr marL="36000" marR="36000" marT="36000" marB="36000" anchor="ctr"/>
                </a:tc>
                <a:extLst>
                  <a:ext uri="{0D108BD9-81ED-4DB2-BD59-A6C34878D82A}">
                    <a16:rowId xmlns:a16="http://schemas.microsoft.com/office/drawing/2014/main" val="4178279097"/>
                  </a:ext>
                </a:extLst>
              </a:tr>
              <a:tr h="302704">
                <a:tc>
                  <a:txBody>
                    <a:bodyPr/>
                    <a:lstStyle/>
                    <a:p>
                      <a:pPr algn="ctr"/>
                      <a:r>
                        <a:rPr kumimoji="1" lang="ja-JP" altLang="en-US" sz="900" b="1" dirty="0">
                          <a:latin typeface="+mn-ea"/>
                          <a:ea typeface="+mn-ea"/>
                        </a:rPr>
                        <a:t>審査レベル</a:t>
                      </a:r>
                    </a:p>
                  </a:txBody>
                  <a:tcPr marL="36000" marR="36000" marT="36000" marB="36000" anchor="ctr"/>
                </a:tc>
                <a:tc>
                  <a:txBody>
                    <a:bodyPr/>
                    <a:lstStyle/>
                    <a:p>
                      <a:pPr algn="ctr"/>
                      <a:r>
                        <a:rPr kumimoji="1" lang="ja-JP" altLang="en-US" sz="900" dirty="0">
                          <a:latin typeface="+mn-ea"/>
                          <a:ea typeface="+mn-ea"/>
                        </a:rPr>
                        <a:t>★★★</a:t>
                      </a:r>
                    </a:p>
                  </a:txBody>
                  <a:tcPr marL="36000" marR="36000" marT="36000" marB="36000" anchor="ctr"/>
                </a:tc>
                <a:tc>
                  <a:txBody>
                    <a:bodyPr/>
                    <a:lstStyle/>
                    <a:p>
                      <a:pPr algn="ctr"/>
                      <a:r>
                        <a:rPr kumimoji="1" lang="ja-JP" altLang="en-US" sz="900" dirty="0">
                          <a:latin typeface="+mn-ea"/>
                          <a:ea typeface="+mn-ea"/>
                        </a:rPr>
                        <a:t>★★</a:t>
                      </a:r>
                    </a:p>
                  </a:txBody>
                  <a:tcPr marL="36000" marR="36000" marT="36000" marB="36000" anchor="ctr"/>
                </a:tc>
                <a:tc>
                  <a:txBody>
                    <a:bodyPr/>
                    <a:lstStyle/>
                    <a:p>
                      <a:pPr algn="ctr"/>
                      <a:r>
                        <a:rPr kumimoji="1" lang="ja-JP" altLang="en-US" sz="900" dirty="0">
                          <a:latin typeface="+mn-ea"/>
                          <a:ea typeface="+mn-ea"/>
                        </a:rPr>
                        <a:t>★</a:t>
                      </a:r>
                    </a:p>
                  </a:txBody>
                  <a:tcPr marL="36000" marR="36000" marT="36000" marB="36000" anchor="ctr"/>
                </a:tc>
                <a:extLst>
                  <a:ext uri="{0D108BD9-81ED-4DB2-BD59-A6C34878D82A}">
                    <a16:rowId xmlns:a16="http://schemas.microsoft.com/office/drawing/2014/main" val="2030989102"/>
                  </a:ext>
                </a:extLst>
              </a:tr>
              <a:tr h="302704">
                <a:tc>
                  <a:txBody>
                    <a:bodyPr/>
                    <a:lstStyle/>
                    <a:p>
                      <a:pPr algn="ctr"/>
                      <a:r>
                        <a:rPr kumimoji="1" lang="ja-JP" altLang="en-US" sz="900" b="1" dirty="0">
                          <a:latin typeface="+mn-ea"/>
                          <a:ea typeface="+mn-ea"/>
                        </a:rPr>
                        <a:t>発行スピード</a:t>
                      </a:r>
                    </a:p>
                  </a:txBody>
                  <a:tcPr marL="36000" marR="36000" marT="36000" marB="36000" anchor="ctr"/>
                </a:tc>
                <a:tc>
                  <a:txBody>
                    <a:bodyPr/>
                    <a:lstStyle/>
                    <a:p>
                      <a:pPr algn="ctr"/>
                      <a:r>
                        <a:rPr kumimoji="1" lang="ja-JP" altLang="en-US" sz="900" dirty="0">
                          <a:latin typeface="+mn-ea"/>
                          <a:ea typeface="+mn-ea"/>
                        </a:rPr>
                        <a:t>約</a:t>
                      </a:r>
                      <a:r>
                        <a:rPr kumimoji="1" lang="en-US" altLang="ja-JP" sz="900" kern="1200" dirty="0">
                          <a:solidFill>
                            <a:schemeClr val="tx1"/>
                          </a:solidFill>
                          <a:latin typeface="Century" panose="02040604050505020304" pitchFamily="18" charset="0"/>
                          <a:ea typeface="+mn-ea"/>
                          <a:cs typeface="+mn-cs"/>
                        </a:rPr>
                        <a:t>2</a:t>
                      </a:r>
                      <a:r>
                        <a:rPr kumimoji="1" lang="ja-JP" altLang="en-US" sz="900" dirty="0">
                          <a:latin typeface="+mn-ea"/>
                          <a:ea typeface="+mn-ea"/>
                        </a:rPr>
                        <a:t>週間</a:t>
                      </a:r>
                    </a:p>
                  </a:txBody>
                  <a:tcPr marL="36000" marR="36000" marT="36000" marB="36000" anchor="ctr"/>
                </a:tc>
                <a:tc>
                  <a:txBody>
                    <a:bodyPr/>
                    <a:lstStyle/>
                    <a:p>
                      <a:pPr algn="ctr"/>
                      <a:r>
                        <a:rPr kumimoji="1" lang="en-US" altLang="ja-JP" sz="900" kern="1200" dirty="0">
                          <a:solidFill>
                            <a:schemeClr val="tx1"/>
                          </a:solidFill>
                          <a:latin typeface="Century" panose="02040604050505020304" pitchFamily="18" charset="0"/>
                          <a:ea typeface="+mn-ea"/>
                          <a:cs typeface="+mn-cs"/>
                        </a:rPr>
                        <a:t>2</a:t>
                      </a:r>
                      <a:r>
                        <a:rPr kumimoji="1" lang="ja-JP" altLang="en-US" sz="900" kern="1200" dirty="0">
                          <a:solidFill>
                            <a:schemeClr val="tx1"/>
                          </a:solidFill>
                          <a:latin typeface="Century" panose="02040604050505020304" pitchFamily="18" charset="0"/>
                          <a:ea typeface="+mn-ea"/>
                          <a:cs typeface="+mn-cs"/>
                        </a:rPr>
                        <a:t>～</a:t>
                      </a:r>
                      <a:r>
                        <a:rPr kumimoji="1" lang="en-US" altLang="ja-JP" sz="900" kern="1200" dirty="0">
                          <a:solidFill>
                            <a:schemeClr val="tx1"/>
                          </a:solidFill>
                          <a:latin typeface="Century" panose="02040604050505020304" pitchFamily="18" charset="0"/>
                          <a:ea typeface="+mn-ea"/>
                          <a:cs typeface="+mn-cs"/>
                        </a:rPr>
                        <a:t>3</a:t>
                      </a:r>
                      <a:r>
                        <a:rPr kumimoji="1" lang="ja-JP" altLang="en-US" sz="900" dirty="0">
                          <a:latin typeface="+mn-ea"/>
                          <a:ea typeface="+mn-ea"/>
                        </a:rPr>
                        <a:t>日</a:t>
                      </a:r>
                    </a:p>
                  </a:txBody>
                  <a:tcPr marL="36000" marR="36000" marT="36000" marB="36000" anchor="ctr"/>
                </a:tc>
                <a:tc>
                  <a:txBody>
                    <a:bodyPr/>
                    <a:lstStyle/>
                    <a:p>
                      <a:pPr algn="ctr"/>
                      <a:r>
                        <a:rPr kumimoji="1" lang="ja-JP" altLang="en-US" sz="900" dirty="0">
                          <a:latin typeface="+mn-ea"/>
                          <a:ea typeface="+mn-ea"/>
                        </a:rPr>
                        <a:t>即日</a:t>
                      </a:r>
                    </a:p>
                  </a:txBody>
                  <a:tcPr marL="36000" marR="36000" marT="36000" marB="36000" anchor="ctr"/>
                </a:tc>
                <a:extLst>
                  <a:ext uri="{0D108BD9-81ED-4DB2-BD59-A6C34878D82A}">
                    <a16:rowId xmlns:a16="http://schemas.microsoft.com/office/drawing/2014/main" val="202228449"/>
                  </a:ext>
                </a:extLst>
              </a:tr>
              <a:tr h="302704">
                <a:tc>
                  <a:txBody>
                    <a:bodyPr/>
                    <a:lstStyle/>
                    <a:p>
                      <a:pPr algn="ctr"/>
                      <a:r>
                        <a:rPr kumimoji="1" lang="ja-JP" altLang="en-US" sz="900" b="1" dirty="0">
                          <a:latin typeface="+mn-ea"/>
                          <a:ea typeface="+mn-ea"/>
                        </a:rPr>
                        <a:t>価格相場</a:t>
                      </a:r>
                    </a:p>
                  </a:txBody>
                  <a:tcPr marL="36000" marR="36000" marT="36000" marB="36000" anchor="ctr"/>
                </a:tc>
                <a:tc>
                  <a:txBody>
                    <a:bodyPr/>
                    <a:lstStyle/>
                    <a:p>
                      <a:pPr algn="ctr"/>
                      <a:r>
                        <a:rPr kumimoji="1" lang="en-US" altLang="ja-JP" sz="900" kern="1200" dirty="0">
                          <a:solidFill>
                            <a:schemeClr val="tx1"/>
                          </a:solidFill>
                          <a:latin typeface="Century" panose="02040604050505020304" pitchFamily="18" charset="0"/>
                          <a:ea typeface="+mn-ea"/>
                          <a:cs typeface="+mn-cs"/>
                        </a:rPr>
                        <a:t>100,000</a:t>
                      </a:r>
                      <a:r>
                        <a:rPr kumimoji="1" lang="ja-JP" altLang="en-US" sz="900" kern="1200" dirty="0">
                          <a:solidFill>
                            <a:schemeClr val="tx1"/>
                          </a:solidFill>
                          <a:latin typeface="Century" panose="02040604050505020304" pitchFamily="18" charset="0"/>
                          <a:ea typeface="+mn-ea"/>
                          <a:cs typeface="+mn-cs"/>
                        </a:rPr>
                        <a:t>円～</a:t>
                      </a:r>
                    </a:p>
                  </a:txBody>
                  <a:tcPr marL="36000" marR="36000" marT="36000" marB="36000" anchor="ctr"/>
                </a:tc>
                <a:tc>
                  <a:txBody>
                    <a:bodyPr/>
                    <a:lstStyle/>
                    <a:p>
                      <a:pPr algn="ctr"/>
                      <a:r>
                        <a:rPr kumimoji="1" lang="en-US" altLang="ja-JP" sz="900" kern="1200" dirty="0">
                          <a:solidFill>
                            <a:schemeClr val="tx1"/>
                          </a:solidFill>
                          <a:latin typeface="Century" panose="02040604050505020304" pitchFamily="18" charset="0"/>
                          <a:ea typeface="+mn-ea"/>
                          <a:cs typeface="+mn-cs"/>
                        </a:rPr>
                        <a:t>40,000</a:t>
                      </a:r>
                      <a:r>
                        <a:rPr kumimoji="1" lang="ja-JP" altLang="en-US" sz="900" kern="1200" dirty="0">
                          <a:solidFill>
                            <a:schemeClr val="tx1"/>
                          </a:solidFill>
                          <a:latin typeface="Century" panose="02040604050505020304" pitchFamily="18" charset="0"/>
                          <a:ea typeface="+mn-ea"/>
                          <a:cs typeface="+mn-cs"/>
                        </a:rPr>
                        <a:t>円～</a:t>
                      </a:r>
                      <a:r>
                        <a:rPr kumimoji="1" lang="en-US" altLang="ja-JP" sz="900" kern="1200" dirty="0">
                          <a:solidFill>
                            <a:schemeClr val="tx1"/>
                          </a:solidFill>
                          <a:latin typeface="Century" panose="02040604050505020304" pitchFamily="18" charset="0"/>
                          <a:ea typeface="+mn-ea"/>
                          <a:cs typeface="+mn-cs"/>
                        </a:rPr>
                        <a:t>90,000</a:t>
                      </a:r>
                      <a:r>
                        <a:rPr kumimoji="1" lang="ja-JP" altLang="en-US" sz="900" dirty="0">
                          <a:latin typeface="+mn-ea"/>
                          <a:ea typeface="+mn-ea"/>
                        </a:rPr>
                        <a:t>円</a:t>
                      </a:r>
                    </a:p>
                  </a:txBody>
                  <a:tcPr marL="36000" marR="36000" marT="36000" marB="36000" anchor="ctr"/>
                </a:tc>
                <a:tc>
                  <a:txBody>
                    <a:bodyPr/>
                    <a:lstStyle/>
                    <a:p>
                      <a:pPr algn="ctr"/>
                      <a:r>
                        <a:rPr kumimoji="1" lang="ja-JP" altLang="en-US" sz="900" dirty="0">
                          <a:latin typeface="+mn-ea"/>
                          <a:ea typeface="+mn-ea"/>
                        </a:rPr>
                        <a:t>無償</a:t>
                      </a:r>
                      <a:r>
                        <a:rPr kumimoji="1" lang="ja-JP" altLang="en-US" sz="900" kern="1200" dirty="0">
                          <a:solidFill>
                            <a:schemeClr val="tx1"/>
                          </a:solidFill>
                          <a:latin typeface="Century" panose="02040604050505020304" pitchFamily="18" charset="0"/>
                          <a:ea typeface="+mn-ea"/>
                          <a:cs typeface="+mn-cs"/>
                        </a:rPr>
                        <a:t>～</a:t>
                      </a:r>
                      <a:r>
                        <a:rPr kumimoji="1" lang="en-US" altLang="ja-JP" sz="900" kern="1200" dirty="0">
                          <a:solidFill>
                            <a:schemeClr val="tx1"/>
                          </a:solidFill>
                          <a:latin typeface="Century" panose="02040604050505020304" pitchFamily="18" charset="0"/>
                          <a:ea typeface="+mn-ea"/>
                          <a:cs typeface="+mn-cs"/>
                        </a:rPr>
                        <a:t>40,000</a:t>
                      </a:r>
                      <a:r>
                        <a:rPr kumimoji="1" lang="ja-JP" altLang="en-US" sz="900" dirty="0">
                          <a:latin typeface="+mn-ea"/>
                          <a:ea typeface="+mn-ea"/>
                        </a:rPr>
                        <a:t>円</a:t>
                      </a:r>
                    </a:p>
                  </a:txBody>
                  <a:tcPr marL="36000" marR="36000" marT="36000" marB="36000" anchor="ctr"/>
                </a:tc>
                <a:extLst>
                  <a:ext uri="{0D108BD9-81ED-4DB2-BD59-A6C34878D82A}">
                    <a16:rowId xmlns:a16="http://schemas.microsoft.com/office/drawing/2014/main" val="2031535429"/>
                  </a:ext>
                </a:extLst>
              </a:tr>
              <a:tr h="394649">
                <a:tc>
                  <a:txBody>
                    <a:bodyPr/>
                    <a:lstStyle/>
                    <a:p>
                      <a:pPr algn="ctr"/>
                      <a:r>
                        <a:rPr kumimoji="1" lang="ja-JP" altLang="en-US" sz="900" b="1" dirty="0">
                          <a:latin typeface="+mn-ea"/>
                          <a:ea typeface="+mn-ea"/>
                        </a:rPr>
                        <a:t>役割</a:t>
                      </a:r>
                    </a:p>
                  </a:txBody>
                  <a:tcPr marL="36000" marR="36000" marT="36000" marB="36000" anchor="ctr"/>
                </a:tc>
                <a:tc>
                  <a:txBody>
                    <a:bodyPr/>
                    <a:lstStyle/>
                    <a:p>
                      <a:pPr algn="ctr"/>
                      <a:r>
                        <a:rPr kumimoji="1" lang="ja-JP" altLang="en-US" sz="900" dirty="0">
                          <a:latin typeface="+mn-ea"/>
                          <a:ea typeface="+mn-ea"/>
                        </a:rPr>
                        <a:t>暗号化</a:t>
                      </a:r>
                    </a:p>
                    <a:p>
                      <a:pPr algn="ctr"/>
                      <a:r>
                        <a:rPr kumimoji="1" lang="ja-JP" altLang="en-US" sz="900" dirty="0">
                          <a:latin typeface="+mn-ea"/>
                          <a:ea typeface="+mn-ea"/>
                        </a:rPr>
                        <a:t> ＋法的な存在確認</a:t>
                      </a:r>
                    </a:p>
                    <a:p>
                      <a:pPr algn="ctr"/>
                      <a:r>
                        <a:rPr kumimoji="1" lang="ja-JP" altLang="en-US" sz="900" dirty="0">
                          <a:latin typeface="+mn-ea"/>
                          <a:ea typeface="+mn-ea"/>
                        </a:rPr>
                        <a:t> ＋物理的な存在確認</a:t>
                      </a:r>
                    </a:p>
                  </a:txBody>
                  <a:tcPr marL="36000" marR="36000" marT="36000" marB="36000" anchor="ctr"/>
                </a:tc>
                <a:tc>
                  <a:txBody>
                    <a:bodyPr/>
                    <a:lstStyle/>
                    <a:p>
                      <a:pPr algn="ctr"/>
                      <a:r>
                        <a:rPr kumimoji="1" lang="ja-JP" altLang="en-US" sz="900" dirty="0">
                          <a:latin typeface="+mn-ea"/>
                          <a:ea typeface="+mn-ea"/>
                        </a:rPr>
                        <a:t>暗号化</a:t>
                      </a:r>
                    </a:p>
                    <a:p>
                      <a:pPr algn="ctr"/>
                      <a:r>
                        <a:rPr kumimoji="1" lang="ja-JP" altLang="en-US" sz="900" dirty="0">
                          <a:latin typeface="+mn-ea"/>
                          <a:ea typeface="+mn-ea"/>
                        </a:rPr>
                        <a:t> ＋法的な存在確認 </a:t>
                      </a:r>
                    </a:p>
                  </a:txBody>
                  <a:tcPr marL="36000" marR="36000" marT="36000" marB="36000" anchor="ctr"/>
                </a:tc>
                <a:tc>
                  <a:txBody>
                    <a:bodyPr/>
                    <a:lstStyle/>
                    <a:p>
                      <a:pPr algn="ctr"/>
                      <a:r>
                        <a:rPr kumimoji="1" lang="ja-JP" altLang="en-US" sz="900" dirty="0">
                          <a:latin typeface="+mn-ea"/>
                          <a:ea typeface="+mn-ea"/>
                        </a:rPr>
                        <a:t>暗号化のみ</a:t>
                      </a:r>
                    </a:p>
                  </a:txBody>
                  <a:tcPr marL="36000" marR="36000" marT="36000" marB="36000" anchor="ctr"/>
                </a:tc>
                <a:extLst>
                  <a:ext uri="{0D108BD9-81ED-4DB2-BD59-A6C34878D82A}">
                    <a16:rowId xmlns:a16="http://schemas.microsoft.com/office/drawing/2014/main" val="2958883540"/>
                  </a:ext>
                </a:extLst>
              </a:tr>
              <a:tr h="506608">
                <a:tc>
                  <a:txBody>
                    <a:bodyPr/>
                    <a:lstStyle/>
                    <a:p>
                      <a:pPr algn="ctr"/>
                      <a:r>
                        <a:rPr kumimoji="1" lang="ja-JP" altLang="en-US" sz="900" b="1" dirty="0">
                          <a:latin typeface="+mn-ea"/>
                          <a:ea typeface="+mn-ea"/>
                        </a:rPr>
                        <a:t>想定される</a:t>
                      </a:r>
                      <a:br>
                        <a:rPr kumimoji="1" lang="en-US" altLang="ja-JP" sz="900" b="1" dirty="0">
                          <a:latin typeface="+mn-ea"/>
                          <a:ea typeface="+mn-ea"/>
                        </a:rPr>
                      </a:br>
                      <a:r>
                        <a:rPr kumimoji="1" lang="ja-JP" altLang="en-US" sz="900" b="1" dirty="0">
                          <a:latin typeface="+mn-ea"/>
                          <a:ea typeface="+mn-ea"/>
                        </a:rPr>
                        <a:t>利用用途 </a:t>
                      </a:r>
                    </a:p>
                  </a:txBody>
                  <a:tcPr marL="36000" marR="36000" marT="36000" marB="36000" anchor="ctr"/>
                </a:tc>
                <a:tc>
                  <a:txBody>
                    <a:bodyPr/>
                    <a:lstStyle/>
                    <a:p>
                      <a:pPr algn="l"/>
                      <a:r>
                        <a:rPr kumimoji="1" lang="ja-JP" altLang="en-US" sz="900" dirty="0">
                          <a:latin typeface="+mn-ea"/>
                          <a:ea typeface="+mn-ea"/>
                        </a:rPr>
                        <a:t>金銭を取り扱うサイト</a:t>
                      </a:r>
                    </a:p>
                    <a:p>
                      <a:pPr algn="l"/>
                      <a:r>
                        <a:rPr kumimoji="1" lang="ja-JP" altLang="en-US" sz="900" dirty="0">
                          <a:latin typeface="+mn-ea"/>
                          <a:ea typeface="+mn-ea"/>
                        </a:rPr>
                        <a:t>重要情報を取り扱うサイト</a:t>
                      </a:r>
                    </a:p>
                    <a:p>
                      <a:pPr algn="l"/>
                      <a:r>
                        <a:rPr kumimoji="1" lang="ja-JP" altLang="en-US" sz="900" dirty="0">
                          <a:latin typeface="+mn-ea"/>
                          <a:ea typeface="+mn-ea"/>
                        </a:rPr>
                        <a:t>フィッシング詐欺として狙われやすいサイト</a:t>
                      </a:r>
                    </a:p>
                  </a:txBody>
                  <a:tcPr marL="36000" marR="36000" marT="36000" marB="36000" anchor="ctr"/>
                </a:tc>
                <a:tc>
                  <a:txBody>
                    <a:bodyPr/>
                    <a:lstStyle/>
                    <a:p>
                      <a:pPr algn="l"/>
                      <a:r>
                        <a:rPr kumimoji="1" lang="ja-JP" altLang="en-US" sz="900" dirty="0">
                          <a:latin typeface="+mn-ea"/>
                          <a:ea typeface="+mn-ea"/>
                        </a:rPr>
                        <a:t>企業のホームページ</a:t>
                      </a:r>
                      <a:endParaRPr kumimoji="1" lang="en-US" altLang="ja-JP" sz="900" dirty="0">
                        <a:latin typeface="+mn-ea"/>
                        <a:ea typeface="+mn-ea"/>
                      </a:endParaRPr>
                    </a:p>
                    <a:p>
                      <a:pPr algn="l"/>
                      <a:r>
                        <a:rPr kumimoji="1" lang="ja-JP" altLang="en-US" sz="900" dirty="0">
                          <a:latin typeface="+mn-ea"/>
                          <a:ea typeface="+mn-ea"/>
                        </a:rPr>
                        <a:t>採用ページ</a:t>
                      </a:r>
                    </a:p>
                  </a:txBody>
                  <a:tcPr marL="36000" marR="36000" marT="36000" marB="36000" anchor="ctr"/>
                </a:tc>
                <a:tc>
                  <a:txBody>
                    <a:bodyPr/>
                    <a:lstStyle/>
                    <a:p>
                      <a:pPr algn="l"/>
                      <a:r>
                        <a:rPr kumimoji="1" lang="ja-JP" altLang="en-US" sz="900" dirty="0">
                          <a:latin typeface="+mn-ea"/>
                          <a:ea typeface="+mn-ea"/>
                        </a:rPr>
                        <a:t>アクセスしてくるユーザが限定されるサイト</a:t>
                      </a:r>
                    </a:p>
                    <a:p>
                      <a:pPr algn="l"/>
                      <a:r>
                        <a:rPr kumimoji="1" lang="ja-JP" altLang="en-US" sz="900" dirty="0">
                          <a:latin typeface="+mn-ea"/>
                          <a:ea typeface="+mn-ea"/>
                        </a:rPr>
                        <a:t> イントラネット</a:t>
                      </a:r>
                    </a:p>
                    <a:p>
                      <a:pPr algn="l"/>
                      <a:r>
                        <a:rPr kumimoji="1" lang="ja-JP" altLang="en-US" sz="900" dirty="0">
                          <a:latin typeface="+mn-ea"/>
                          <a:ea typeface="+mn-ea"/>
                        </a:rPr>
                        <a:t> メールサーバ </a:t>
                      </a:r>
                    </a:p>
                  </a:txBody>
                  <a:tcPr marL="36000" marR="36000" marT="36000" marB="36000" anchor="ctr"/>
                </a:tc>
                <a:extLst>
                  <a:ext uri="{0D108BD9-81ED-4DB2-BD59-A6C34878D82A}">
                    <a16:rowId xmlns:a16="http://schemas.microsoft.com/office/drawing/2014/main" val="1464389042"/>
                  </a:ext>
                </a:extLst>
              </a:tr>
            </a:tbl>
          </a:graphicData>
        </a:graphic>
      </p:graphicFrame>
    </p:spTree>
    <p:extLst>
      <p:ext uri="{BB962C8B-B14F-4D97-AF65-F5344CB8AC3E}">
        <p14:creationId xmlns:p14="http://schemas.microsoft.com/office/powerpoint/2010/main" val="3164856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57BB1CE0-10E0-45DD-805D-5562ACF23AC4}"/>
              </a:ext>
            </a:extLst>
          </p:cNvPr>
          <p:cNvSpPr>
            <a:spLocks noGrp="1" noRot="1" noChangeAspect="1" noChangeArrowheads="1" noTextEdit="1"/>
          </p:cNvSpPr>
          <p:nvPr>
            <p:ph type="sldImg"/>
          </p:nvPr>
        </p:nvSpPr>
        <p:spPr>
          <a:xfrm>
            <a:off x="923925" y="746125"/>
            <a:ext cx="4965700" cy="3725863"/>
          </a:xfrm>
          <a:ln/>
        </p:spPr>
      </p:sp>
      <p:sp>
        <p:nvSpPr>
          <p:cNvPr id="70659" name="Rectangle 3">
            <a:extLst>
              <a:ext uri="{FF2B5EF4-FFF2-40B4-BE49-F238E27FC236}">
                <a16:creationId xmlns:a16="http://schemas.microsoft.com/office/drawing/2014/main" id="{41A36C13-87A6-419C-8863-5D40ED4D0D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インターネットに接続していないパソコンでも</a:t>
            </a:r>
            <a:r>
              <a:rPr lang="ja-JP" altLang="en-US" dirty="0">
                <a:latin typeface="Century" panose="02040604050505020304" pitchFamily="18" charset="0"/>
              </a:rPr>
              <a:t>、</a:t>
            </a:r>
            <a:r>
              <a:rPr lang="en-US" altLang="ja-JP" dirty="0">
                <a:latin typeface="Century" panose="02040604050505020304" pitchFamily="18" charset="0"/>
              </a:rPr>
              <a:t>USB</a:t>
            </a:r>
            <a:r>
              <a:rPr lang="ja-JP" altLang="en-US" dirty="0">
                <a:latin typeface="ＭＳ Ｐ明朝" panose="02020600040205080304" pitchFamily="18" charset="-128"/>
              </a:rPr>
              <a:t>メモリや</a:t>
            </a:r>
            <a:r>
              <a:rPr lang="en-US" altLang="ja-JP" dirty="0">
                <a:latin typeface="Century" panose="02040604050505020304" pitchFamily="18" charset="0"/>
              </a:rPr>
              <a:t>SD</a:t>
            </a:r>
            <a:r>
              <a:rPr lang="ja-JP" altLang="en-US" dirty="0">
                <a:latin typeface="Century" panose="02040604050505020304" pitchFamily="18" charset="0"/>
              </a:rPr>
              <a:t>カ</a:t>
            </a:r>
            <a:r>
              <a:rPr lang="ja-JP" altLang="en-US" dirty="0">
                <a:latin typeface="ＭＳ Ｐ明朝" panose="02020600040205080304" pitchFamily="18" charset="-128"/>
              </a:rPr>
              <a:t>ードなどの記憶媒体を</a:t>
            </a:r>
            <a:r>
              <a:rPr lang="ja-JP" altLang="en-US" dirty="0">
                <a:latin typeface="Century" panose="02040604050505020304" pitchFamily="18" charset="0"/>
              </a:rPr>
              <a:t>パソコン</a:t>
            </a:r>
            <a:r>
              <a:rPr lang="ja-JP" altLang="en-US" dirty="0">
                <a:latin typeface="ＭＳ Ｐ明朝" panose="02020600040205080304" pitchFamily="18" charset="-128"/>
              </a:rPr>
              <a:t>に挿入したり、スマホ</a:t>
            </a:r>
            <a:r>
              <a:rPr lang="ja-JP" altLang="en-US" dirty="0">
                <a:latin typeface="Century" panose="02040604050505020304" pitchFamily="18" charset="0"/>
              </a:rPr>
              <a:t>を</a:t>
            </a:r>
            <a:r>
              <a:rPr lang="en-US" altLang="ja-JP" dirty="0">
                <a:latin typeface="Century" panose="02040604050505020304" pitchFamily="18" charset="0"/>
              </a:rPr>
              <a:t>USB</a:t>
            </a:r>
            <a:r>
              <a:rPr lang="ja-JP" altLang="en-US" dirty="0">
                <a:latin typeface="ＭＳ Ｐ明朝" panose="02020600040205080304" pitchFamily="18" charset="-128"/>
              </a:rPr>
              <a:t>ケーブルでパソコンに接続することでウイルスに感染することがある。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他者から預かったり、出所不明の</a:t>
            </a:r>
            <a:r>
              <a:rPr lang="en-US" altLang="ja-JP" dirty="0">
                <a:latin typeface="Century" panose="02040604050505020304" pitchFamily="18" charset="0"/>
              </a:rPr>
              <a:t>USB</a:t>
            </a:r>
            <a:r>
              <a:rPr lang="ja-JP" altLang="en-US" dirty="0">
                <a:latin typeface="ＭＳ Ｐ明朝" panose="02020600040205080304" pitchFamily="18" charset="-128"/>
              </a:rPr>
              <a:t>メモリなどは、ウイルスに感染していることがあるので注意する。</a:t>
            </a:r>
          </a:p>
        </p:txBody>
      </p:sp>
      <p:sp>
        <p:nvSpPr>
          <p:cNvPr id="70660" name="スライド番号プレースホルダ 3">
            <a:extLst>
              <a:ext uri="{FF2B5EF4-FFF2-40B4-BE49-F238E27FC236}">
                <a16:creationId xmlns:a16="http://schemas.microsoft.com/office/drawing/2014/main" id="{619A0A5B-8A73-4E2F-B12C-616A331F0554}"/>
              </a:ext>
            </a:extLst>
          </p:cNvPr>
          <p:cNvSpPr txBox="1">
            <a:spLocks noGrp="1"/>
          </p:cNvSpPr>
          <p:nvPr/>
        </p:nvSpPr>
        <p:spPr bwMode="auto">
          <a:xfrm>
            <a:off x="3856038" y="9439275"/>
            <a:ext cx="2949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nchor="b"/>
          <a:lstStyle>
            <a:lvl1pPr defTabSz="954088">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5408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F5FF6B-3E2D-4024-96E8-36B105845CF7}" type="slidenum">
              <a:rPr lang="en-US" altLang="ja-JP">
                <a:latin typeface="メイリオ" panose="020B0604030504040204" pitchFamily="50" charset="-128"/>
                <a:ea typeface="メイリオ" panose="020B0604030504040204" pitchFamily="50" charset="-128"/>
              </a:rPr>
              <a:pPr algn="r" eaLnBrk="1" hangingPunct="1">
                <a:spcBef>
                  <a:spcPct val="0"/>
                </a:spcBef>
              </a:pPr>
              <a:t>32</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スライド イメージ プレースホルダ 1">
            <a:extLst>
              <a:ext uri="{FF2B5EF4-FFF2-40B4-BE49-F238E27FC236}">
                <a16:creationId xmlns:a16="http://schemas.microsoft.com/office/drawing/2014/main" id="{2268A5AA-4068-43DB-BC86-E7494A3F0663}"/>
              </a:ext>
            </a:extLst>
          </p:cNvPr>
          <p:cNvSpPr>
            <a:spLocks noGrp="1" noRot="1" noChangeAspect="1" noChangeArrowheads="1" noTextEdit="1"/>
          </p:cNvSpPr>
          <p:nvPr>
            <p:ph type="sldImg"/>
          </p:nvPr>
        </p:nvSpPr>
        <p:spPr>
          <a:xfrm>
            <a:off x="920750" y="746125"/>
            <a:ext cx="4967288" cy="3725863"/>
          </a:xfrm>
          <a:ln/>
        </p:spPr>
      </p:sp>
      <p:sp>
        <p:nvSpPr>
          <p:cNvPr id="76802" name="Rectangle 7">
            <a:extLst>
              <a:ext uri="{FF2B5EF4-FFF2-40B4-BE49-F238E27FC236}">
                <a16:creationId xmlns:a16="http://schemas.microsoft.com/office/drawing/2014/main" id="{A5B57ACE-6E2F-4CD7-AEA7-C8FDF614B2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7B0FD1A-FC83-4CBF-B778-5E3033D5957B}" type="slidenum">
              <a:rPr lang="en-US" altLang="ja-JP" smtClean="0">
                <a:latin typeface="メイリオ" panose="020B0604030504040204" pitchFamily="50" charset="-128"/>
                <a:ea typeface="メイリオ" panose="020B0604030504040204" pitchFamily="50" charset="-128"/>
              </a:rPr>
              <a:pPr>
                <a:spcBef>
                  <a:spcPct val="0"/>
                </a:spcBef>
              </a:pPr>
              <a:t>33</a:t>
            </a:fld>
            <a:endParaRPr lang="en-US" altLang="ja-JP" dirty="0">
              <a:latin typeface="メイリオ" panose="020B0604030504040204" pitchFamily="50" charset="-128"/>
              <a:ea typeface="メイリオ" panose="020B0604030504040204" pitchFamily="50" charset="-128"/>
            </a:endParaRPr>
          </a:p>
        </p:txBody>
      </p:sp>
      <p:sp>
        <p:nvSpPr>
          <p:cNvPr id="76804" name="ノート プレースホルダ 2">
            <a:extLst>
              <a:ext uri="{FF2B5EF4-FFF2-40B4-BE49-F238E27FC236}">
                <a16:creationId xmlns:a16="http://schemas.microsoft.com/office/drawing/2014/main" id="{999ED88F-69D0-4F31-981B-D524C12013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他者から預かったり、外部から持ち込んだ</a:t>
            </a:r>
            <a:r>
              <a:rPr lang="en-US" altLang="ja-JP" dirty="0">
                <a:latin typeface="Century" panose="02040604050505020304" pitchFamily="18" charset="0"/>
              </a:rPr>
              <a:t>USB</a:t>
            </a:r>
            <a:r>
              <a:rPr lang="ja-JP" altLang="en-US" dirty="0">
                <a:latin typeface="ＭＳ Ｐ明朝" panose="02020600040205080304" pitchFamily="18" charset="-128"/>
              </a:rPr>
              <a:t>メモリなどの記憶媒体は、あらかじめウイルス対策ソフトでチェックしてから利用する。</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社内で記憶媒体の取り扱いルールを定め、従業員に遵守させる。</a:t>
            </a:r>
            <a:endParaRPr lang="en-US" altLang="ja-JP" dirty="0">
              <a:latin typeface="ＭＳ Ｐ明朝" panose="02020600040205080304" pitchFamily="18" charset="-128"/>
            </a:endParaRPr>
          </a:p>
          <a:p>
            <a:pPr eaLnBrk="1" hangingPunct="1"/>
            <a:endParaRPr lang="ja-JP" altLang="en-US" dirty="0"/>
          </a:p>
          <a:p>
            <a:pPr eaLnBrk="1" hangingPunct="1"/>
            <a:endParaRPr lang="ja-JP" altLang="en-US" dirty="0"/>
          </a:p>
        </p:txBody>
      </p:sp>
      <p:sp>
        <p:nvSpPr>
          <p:cNvPr id="76805" name="スライド番号プレースホルダ 3">
            <a:extLst>
              <a:ext uri="{FF2B5EF4-FFF2-40B4-BE49-F238E27FC236}">
                <a16:creationId xmlns:a16="http://schemas.microsoft.com/office/drawing/2014/main" id="{A4A25353-B53D-4D9C-AC0E-3F9A2B40C726}"/>
              </a:ext>
            </a:extLst>
          </p:cNvPr>
          <p:cNvSpPr txBox="1">
            <a:spLocks noGrp="1"/>
          </p:cNvSpPr>
          <p:nvPr/>
        </p:nvSpPr>
        <p:spPr bwMode="auto">
          <a:xfrm>
            <a:off x="3856038" y="9439275"/>
            <a:ext cx="2949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5" tIns="46112" rIns="92225" bIns="46112" anchor="b"/>
          <a:lstStyle>
            <a:lvl1pPr defTabSz="954088">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5408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54088">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248343-47B1-49B9-B3EF-F177D04C0EDA}" type="slidenum">
              <a:rPr lang="en-US" altLang="ja-JP">
                <a:latin typeface="メイリオ" panose="020B0604030504040204" pitchFamily="50" charset="-128"/>
                <a:ea typeface="メイリオ" panose="020B0604030504040204" pitchFamily="50" charset="-128"/>
              </a:rPr>
              <a:pPr algn="r" eaLnBrk="1" hangingPunct="1">
                <a:spcBef>
                  <a:spcPct val="0"/>
                </a:spcBef>
              </a:pPr>
              <a:t>33</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スライド イメージ プレースホルダー 1">
            <a:extLst>
              <a:ext uri="{FF2B5EF4-FFF2-40B4-BE49-F238E27FC236}">
                <a16:creationId xmlns:a16="http://schemas.microsoft.com/office/drawing/2014/main" id="{F599C127-9B07-4A15-80B0-025B570092DE}"/>
              </a:ext>
            </a:extLst>
          </p:cNvPr>
          <p:cNvSpPr>
            <a:spLocks noGrp="1" noRot="1" noChangeAspect="1" noChangeArrowheads="1" noTextEdit="1"/>
          </p:cNvSpPr>
          <p:nvPr>
            <p:ph type="sldImg"/>
          </p:nvPr>
        </p:nvSpPr>
        <p:spPr>
          <a:ln/>
        </p:spPr>
      </p:sp>
      <p:sp>
        <p:nvSpPr>
          <p:cNvPr id="78851" name="ノート プレースホルダー 2">
            <a:extLst>
              <a:ext uri="{FF2B5EF4-FFF2-40B4-BE49-F238E27FC236}">
                <a16:creationId xmlns:a16="http://schemas.microsoft.com/office/drawing/2014/main" id="{DF4D7712-CC38-4216-B8BA-8C60C15A3AC3}"/>
              </a:ext>
            </a:extLst>
          </p:cNvPr>
          <p:cNvSpPr>
            <a:spLocks noGrp="1"/>
          </p:cNvSpPr>
          <p:nvPr>
            <p:ph type="body" idx="1"/>
          </p:nvPr>
        </p:nvSpPr>
        <p:spPr>
          <a:xfrm>
            <a:off x="681038" y="4721225"/>
            <a:ext cx="5445125" cy="4718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コンピュータウイルスは以下のように定義されている。</a:t>
            </a:r>
            <a:endParaRPr lang="en-US" altLang="ja-JP" dirty="0">
              <a:latin typeface="ＭＳ Ｐ明朝" panose="02020600040205080304" pitchFamily="18" charset="-128"/>
            </a:endParaRPr>
          </a:p>
          <a:p>
            <a:r>
              <a:rPr lang="ja-JP" altLang="en-US" dirty="0">
                <a:latin typeface="ＭＳ Ｐ明朝" panose="02020600040205080304" pitchFamily="18" charset="-128"/>
              </a:rPr>
              <a:t>１</a:t>
            </a:r>
            <a:r>
              <a:rPr lang="en-US" altLang="ja-JP" dirty="0">
                <a:latin typeface="ＭＳ Ｐ明朝" panose="02020600040205080304" pitchFamily="18" charset="-128"/>
              </a:rPr>
              <a:t>)</a:t>
            </a:r>
            <a:r>
              <a:rPr lang="ja-JP" altLang="en-US" dirty="0">
                <a:latin typeface="ＭＳ Ｐ明朝" panose="02020600040205080304" pitchFamily="18" charset="-128"/>
              </a:rPr>
              <a:t>　コンピュータウイルス</a:t>
            </a:r>
            <a:r>
              <a:rPr lang="en-US" altLang="ja-JP" dirty="0">
                <a:latin typeface="ＭＳ Ｐ明朝" panose="02020600040205080304" pitchFamily="18" charset="-128"/>
              </a:rPr>
              <a:t>(</a:t>
            </a:r>
            <a:r>
              <a:rPr lang="ja-JP" altLang="en-US" dirty="0">
                <a:latin typeface="ＭＳ Ｐ明朝" panose="02020600040205080304" pitchFamily="18" charset="-128"/>
              </a:rPr>
              <a:t>以下「ウイルス」とする。</a:t>
            </a:r>
            <a:r>
              <a:rPr lang="en-US" altLang="ja-JP" dirty="0">
                <a:latin typeface="ＭＳ Ｐ明朝" panose="02020600040205080304" pitchFamily="18" charset="-128"/>
              </a:rPr>
              <a:t>)</a:t>
            </a:r>
            <a:endParaRPr lang="ja-JP" altLang="en-US" dirty="0">
              <a:latin typeface="ＭＳ Ｐ明朝" panose="02020600040205080304" pitchFamily="18" charset="-128"/>
            </a:endParaRPr>
          </a:p>
          <a:p>
            <a:r>
              <a:rPr lang="ja-JP" altLang="en-US" sz="1000" dirty="0">
                <a:latin typeface="ＭＳ Ｐ明朝" panose="02020600040205080304" pitchFamily="18" charset="-128"/>
              </a:rPr>
              <a:t>  第三者のプログラムやデータべースに対して意図的に何らかの被害を及ぼすように作られたプログラムであり、 次の機能を一つ以上有するもの。</a:t>
            </a:r>
          </a:p>
          <a:p>
            <a:r>
              <a:rPr lang="en-US" altLang="ja-JP" dirty="0">
                <a:latin typeface="ＭＳ Ｐ明朝" panose="02020600040205080304" pitchFamily="18" charset="-128"/>
              </a:rPr>
              <a:t>(1)</a:t>
            </a:r>
            <a:r>
              <a:rPr lang="ja-JP" altLang="en-US" dirty="0">
                <a:latin typeface="ＭＳ Ｐ明朝" panose="02020600040205080304" pitchFamily="18" charset="-128"/>
              </a:rPr>
              <a:t>自己伝染機能 </a:t>
            </a:r>
          </a:p>
          <a:p>
            <a:r>
              <a:rPr lang="ja-JP" altLang="en-US" sz="1000" dirty="0">
                <a:latin typeface="ＭＳ Ｐ明朝" panose="02020600040205080304" pitchFamily="18" charset="-128"/>
              </a:rPr>
              <a:t>自らの機能によって他のプログラムに自らをコピーし又はシステム機能を利用して自らを他のシステムにコピーすることにより、 他のシステムに伝染する機能 </a:t>
            </a:r>
          </a:p>
          <a:p>
            <a:r>
              <a:rPr lang="en-US" altLang="ja-JP" dirty="0">
                <a:latin typeface="ＭＳ Ｐ明朝" panose="02020600040205080304" pitchFamily="18" charset="-128"/>
              </a:rPr>
              <a:t>(2)</a:t>
            </a:r>
            <a:r>
              <a:rPr lang="ja-JP" altLang="en-US" dirty="0">
                <a:latin typeface="ＭＳ Ｐ明朝" panose="02020600040205080304" pitchFamily="18" charset="-128"/>
              </a:rPr>
              <a:t>潜伏機能 </a:t>
            </a:r>
          </a:p>
          <a:p>
            <a:r>
              <a:rPr lang="ja-JP" altLang="en-US" sz="1000" dirty="0">
                <a:latin typeface="ＭＳ Ｐ明朝" panose="02020600040205080304" pitchFamily="18" charset="-128"/>
              </a:rPr>
              <a:t>発病するための特定時刻、一定時間、処理回数等の条件を記憶させて、発病するまで症状を出さない機能 </a:t>
            </a:r>
          </a:p>
          <a:p>
            <a:r>
              <a:rPr lang="en-US" altLang="ja-JP" dirty="0">
                <a:latin typeface="ＭＳ Ｐ明朝" panose="02020600040205080304" pitchFamily="18" charset="-128"/>
              </a:rPr>
              <a:t>(3)</a:t>
            </a:r>
            <a:r>
              <a:rPr lang="ja-JP" altLang="en-US" dirty="0">
                <a:latin typeface="ＭＳ Ｐ明朝" panose="02020600040205080304" pitchFamily="18" charset="-128"/>
              </a:rPr>
              <a:t>発病機能 </a:t>
            </a:r>
          </a:p>
          <a:p>
            <a:r>
              <a:rPr lang="ja-JP" altLang="en-US" sz="1000" dirty="0">
                <a:latin typeface="ＭＳ Ｐ明朝" panose="02020600040205080304" pitchFamily="18" charset="-128"/>
              </a:rPr>
              <a:t>プログラム、データ等のファイルの破壊を行ったり、設計者の意図しない動作をする等の機能</a:t>
            </a:r>
            <a:endParaRPr lang="en-US" altLang="ja-JP" sz="1000" dirty="0">
              <a:latin typeface="ＭＳ Ｐ明朝" panose="02020600040205080304" pitchFamily="18" charset="-128"/>
            </a:endParaRPr>
          </a:p>
          <a:p>
            <a:r>
              <a:rPr lang="ja-JP" altLang="en-US" dirty="0">
                <a:latin typeface="ＭＳ Ｐ明朝" panose="02020600040205080304" pitchFamily="18" charset="-128"/>
              </a:rPr>
              <a:t>「コンピュータウイルス対策基準」平成</a:t>
            </a:r>
            <a:r>
              <a:rPr lang="en-US" altLang="ja-JP" dirty="0">
                <a:latin typeface="Century" panose="02040604050505020304" pitchFamily="18" charset="0"/>
              </a:rPr>
              <a:t>12</a:t>
            </a:r>
            <a:r>
              <a:rPr lang="ja-JP" altLang="en-US" dirty="0">
                <a:latin typeface="ＭＳ Ｐ明朝" panose="02020600040205080304" pitchFamily="18" charset="-128"/>
              </a:rPr>
              <a:t>年</a:t>
            </a:r>
            <a:r>
              <a:rPr lang="en-US" altLang="ja-JP" dirty="0">
                <a:latin typeface="Century" panose="02040604050505020304" pitchFamily="18" charset="0"/>
              </a:rPr>
              <a:t>12</a:t>
            </a:r>
            <a:r>
              <a:rPr lang="ja-JP" altLang="en-US" dirty="0">
                <a:latin typeface="ＭＳ Ｐ明朝" panose="02020600040205080304" pitchFamily="18" charset="-128"/>
              </a:rPr>
              <a:t>月</a:t>
            </a:r>
            <a:r>
              <a:rPr lang="en-US" altLang="ja-JP" dirty="0">
                <a:latin typeface="Century" panose="02040604050505020304" pitchFamily="18" charset="0"/>
              </a:rPr>
              <a:t>28</a:t>
            </a:r>
            <a:r>
              <a:rPr lang="ja-JP" altLang="en-US" dirty="0">
                <a:latin typeface="ＭＳ Ｐ明朝" panose="02020600040205080304" pitchFamily="18" charset="-128"/>
              </a:rPr>
              <a:t>日</a:t>
            </a:r>
            <a:r>
              <a:rPr lang="en-US" altLang="ja-JP" dirty="0">
                <a:latin typeface="ＭＳ Ｐ明朝" panose="02020600040205080304" pitchFamily="18" charset="-128"/>
              </a:rPr>
              <a:t>(</a:t>
            </a:r>
            <a:r>
              <a:rPr lang="ja-JP" altLang="en-US" dirty="0">
                <a:latin typeface="ＭＳ Ｐ明朝" panose="02020600040205080304" pitchFamily="18" charset="-128"/>
              </a:rPr>
              <a:t>通商産業省告示第</a:t>
            </a:r>
            <a:r>
              <a:rPr lang="en-US" altLang="ja-JP" dirty="0">
                <a:latin typeface="Century" panose="02040604050505020304" pitchFamily="18" charset="0"/>
              </a:rPr>
              <a:t>952</a:t>
            </a:r>
            <a:r>
              <a:rPr lang="ja-JP" altLang="en-US" dirty="0">
                <a:latin typeface="ＭＳ Ｐ明朝" panose="02020600040205080304" pitchFamily="18" charset="-128"/>
              </a:rPr>
              <a:t>号</a:t>
            </a:r>
            <a:r>
              <a:rPr lang="en-US" altLang="ja-JP" dirty="0">
                <a:latin typeface="ＭＳ Ｐ明朝" panose="02020600040205080304" pitchFamily="18" charset="-128"/>
              </a:rPr>
              <a:t>)(</a:t>
            </a:r>
            <a:r>
              <a:rPr lang="ja-JP" altLang="en-US" dirty="0">
                <a:latin typeface="ＭＳ Ｐ明朝" panose="02020600040205080304" pitchFamily="18" charset="-128"/>
              </a:rPr>
              <a:t>最終改定</a:t>
            </a:r>
            <a:r>
              <a:rPr lang="en-US" altLang="ja-JP" dirty="0">
                <a:latin typeface="ＭＳ Ｐ明朝" panose="02020600040205080304" pitchFamily="18" charset="-128"/>
              </a:rPr>
              <a:t>)</a:t>
            </a:r>
            <a:endParaRPr lang="ja-JP" altLang="en-US"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本コースではこの他の機能を持つスパイウェア、ボットなどの悪意のあるプログラム</a:t>
            </a:r>
            <a:r>
              <a:rPr lang="en-US" altLang="ja-JP" dirty="0">
                <a:latin typeface="ＭＳ Ｐ明朝" panose="02020600040205080304" pitchFamily="18" charset="-128"/>
              </a:rPr>
              <a:t>(</a:t>
            </a:r>
            <a:r>
              <a:rPr lang="ja-JP" altLang="en-US" dirty="0">
                <a:latin typeface="ＭＳ Ｐ明朝" panose="02020600040205080304" pitchFamily="18" charset="-128"/>
              </a:rPr>
              <a:t>マルウェア</a:t>
            </a:r>
            <a:r>
              <a:rPr lang="en-US" altLang="ja-JP" dirty="0">
                <a:latin typeface="ＭＳ Ｐ明朝" panose="02020600040205080304" pitchFamily="18" charset="-128"/>
              </a:rPr>
              <a:t>)</a:t>
            </a:r>
            <a:r>
              <a:rPr lang="ja-JP" altLang="en-US" dirty="0">
                <a:latin typeface="ＭＳ Ｐ明朝" panose="02020600040205080304" pitchFamily="18" charset="-128"/>
              </a:rPr>
              <a:t>も含めてウイルスといっているが、マルウェアは増加の一途をたどり、被害原因のうち高い割合を占めているため、ウイルス対策は極めて重要である。</a:t>
            </a:r>
            <a:endParaRPr lang="en-US" altLang="ja-JP" dirty="0">
              <a:latin typeface="ＭＳ Ｐ明朝" panose="02020600040205080304" pitchFamily="18" charset="-128"/>
            </a:endParaRPr>
          </a:p>
          <a:p>
            <a:pPr eaLnBrk="1" hangingPunct="1">
              <a:spcBef>
                <a:spcPts val="0"/>
              </a:spcBef>
            </a:pPr>
            <a:r>
              <a:rPr lang="en-US" altLang="ja-JP" dirty="0">
                <a:latin typeface="ＭＳ Ｐ明朝" panose="02020600040205080304" pitchFamily="18" charset="-128"/>
              </a:rPr>
              <a:t>【</a:t>
            </a:r>
            <a:r>
              <a:rPr lang="ja-JP" altLang="en-US" dirty="0">
                <a:latin typeface="ＭＳ Ｐ明朝" panose="02020600040205080304" pitchFamily="18" charset="-128"/>
              </a:rPr>
              <a:t>参考</a:t>
            </a:r>
            <a:r>
              <a:rPr lang="en-US" altLang="ja-JP" dirty="0">
                <a:latin typeface="ＭＳ Ｐ明朝" panose="02020600040205080304" pitchFamily="18" charset="-128"/>
              </a:rPr>
              <a:t>】</a:t>
            </a:r>
            <a:r>
              <a:rPr lang="ja-JP" altLang="en-US" sz="900" b="1" dirty="0">
                <a:latin typeface="ＭＳ Ｐ明朝" panose="02020600040205080304" pitchFamily="18" charset="-128"/>
              </a:rPr>
              <a:t>最近の情報セキュリティに係る脅威の動向</a:t>
            </a:r>
          </a:p>
          <a:p>
            <a:pPr eaLnBrk="1" hangingPunct="1">
              <a:spcBef>
                <a:spcPts val="0"/>
              </a:spcBef>
            </a:pPr>
            <a:r>
              <a:rPr lang="ja-JP" altLang="en-US" sz="900" dirty="0">
                <a:latin typeface="ＭＳ Ｐ明朝" panose="02020600040205080304" pitchFamily="18" charset="-128"/>
              </a:rPr>
              <a:t>現在、情報セキュリティベンダの</a:t>
            </a:r>
            <a:r>
              <a:rPr lang="en-US" altLang="ja-JP" sz="900" dirty="0">
                <a:latin typeface="Century" panose="02040604050505020304" pitchFamily="18" charset="0"/>
              </a:rPr>
              <a:t>McAfee</a:t>
            </a:r>
            <a:r>
              <a:rPr lang="ja-JP" altLang="en-US" sz="900" dirty="0">
                <a:latin typeface="ＭＳ Ｐ明朝" panose="02020600040205080304" pitchFamily="18" charset="-128"/>
              </a:rPr>
              <a:t>社のデータベースに登録されるマルウェアの種類については、検体数が</a:t>
            </a:r>
            <a:r>
              <a:rPr lang="en-US" altLang="ja-JP" sz="900" dirty="0">
                <a:latin typeface="Century" panose="02040604050505020304" pitchFamily="18" charset="0"/>
              </a:rPr>
              <a:t>2013</a:t>
            </a:r>
            <a:r>
              <a:rPr lang="ja-JP" altLang="en-US" sz="900" dirty="0">
                <a:latin typeface="Century" panose="02040604050505020304" pitchFamily="18" charset="0"/>
              </a:rPr>
              <a:t>年</a:t>
            </a:r>
            <a:r>
              <a:rPr lang="en-US" altLang="ja-JP" sz="900" dirty="0">
                <a:latin typeface="Century" panose="02040604050505020304" pitchFamily="18" charset="0"/>
              </a:rPr>
              <a:t>(</a:t>
            </a:r>
            <a:r>
              <a:rPr lang="ja-JP" altLang="en-US" sz="900" dirty="0">
                <a:latin typeface="Century" panose="02040604050505020304" pitchFamily="18" charset="0"/>
              </a:rPr>
              <a:t>平成</a:t>
            </a:r>
            <a:r>
              <a:rPr lang="en-US" altLang="ja-JP" sz="900" dirty="0">
                <a:latin typeface="Century" panose="02040604050505020304" pitchFamily="18" charset="0"/>
              </a:rPr>
              <a:t>25</a:t>
            </a:r>
            <a:r>
              <a:rPr lang="ja-JP" altLang="en-US" sz="900" dirty="0">
                <a:latin typeface="ＭＳ Ｐ明朝" panose="02020600040205080304" pitchFamily="18" charset="-128"/>
              </a:rPr>
              <a:t>年</a:t>
            </a:r>
            <a:r>
              <a:rPr lang="en-US" altLang="ja-JP" sz="900" dirty="0">
                <a:latin typeface="ＭＳ Ｐ明朝" panose="02020600040205080304" pitchFamily="18" charset="-128"/>
              </a:rPr>
              <a:t>)</a:t>
            </a:r>
            <a:r>
              <a:rPr lang="ja-JP" altLang="en-US" sz="900" dirty="0">
                <a:latin typeface="ＭＳ Ｐ明朝" panose="02020600040205080304" pitchFamily="18" charset="-128"/>
              </a:rPr>
              <a:t>の第</a:t>
            </a:r>
            <a:r>
              <a:rPr lang="en-US" altLang="ja-JP" sz="900" dirty="0">
                <a:latin typeface="Century" panose="02040604050505020304" pitchFamily="18" charset="0"/>
              </a:rPr>
              <a:t>4</a:t>
            </a:r>
            <a:r>
              <a:rPr lang="ja-JP" altLang="en-US" sz="900" dirty="0">
                <a:latin typeface="ＭＳ Ｐ明朝" panose="02020600040205080304" pitchFamily="18" charset="-128"/>
              </a:rPr>
              <a:t>四半期で</a:t>
            </a:r>
            <a:r>
              <a:rPr lang="en-US" altLang="ja-JP" sz="900" dirty="0">
                <a:latin typeface="Century" panose="02040604050505020304" pitchFamily="18" charset="0"/>
              </a:rPr>
              <a:t>15</a:t>
            </a:r>
            <a:r>
              <a:rPr lang="ja-JP" altLang="en-US" sz="900" dirty="0">
                <a:latin typeface="Century" panose="02040604050505020304" pitchFamily="18" charset="0"/>
              </a:rPr>
              <a:t>％</a:t>
            </a:r>
            <a:r>
              <a:rPr lang="ja-JP" altLang="en-US" sz="900" dirty="0">
                <a:latin typeface="ＭＳ Ｐ明朝" panose="02020600040205080304" pitchFamily="18" charset="-128"/>
              </a:rPr>
              <a:t>増加しており、</a:t>
            </a:r>
            <a:r>
              <a:rPr lang="en-US" altLang="ja-JP" sz="900" dirty="0">
                <a:latin typeface="Century" panose="02040604050505020304" pitchFamily="18" charset="0"/>
              </a:rPr>
              <a:t>1</a:t>
            </a:r>
            <a:r>
              <a:rPr lang="ja-JP" altLang="en-US" sz="900" dirty="0">
                <a:latin typeface="Century" panose="02040604050505020304" pitchFamily="18" charset="0"/>
              </a:rPr>
              <a:t>億</a:t>
            </a:r>
            <a:r>
              <a:rPr lang="en-US" altLang="ja-JP" sz="900" dirty="0">
                <a:latin typeface="Century" panose="02040604050505020304" pitchFamily="18" charset="0"/>
              </a:rPr>
              <a:t>9,600</a:t>
            </a:r>
            <a:r>
              <a:rPr lang="ja-JP" altLang="en-US" sz="900" dirty="0">
                <a:latin typeface="Century" panose="02040604050505020304" pitchFamily="18" charset="0"/>
              </a:rPr>
              <a:t>万</a:t>
            </a:r>
            <a:r>
              <a:rPr lang="ja-JP" altLang="en-US" sz="900" dirty="0">
                <a:latin typeface="ＭＳ Ｐ明朝" panose="02020600040205080304" pitchFamily="18" charset="-128"/>
              </a:rPr>
              <a:t>を超える。</a:t>
            </a:r>
            <a:r>
              <a:rPr lang="en-US" altLang="ja-JP" sz="900" dirty="0">
                <a:latin typeface="ＭＳ Ｐ明朝" panose="02020600040205080304" pitchFamily="18" charset="-128"/>
              </a:rPr>
              <a:t>(</a:t>
            </a:r>
            <a:r>
              <a:rPr lang="ja-JP" altLang="en-US" sz="900" dirty="0">
                <a:latin typeface="ＭＳ Ｐ明朝" panose="02020600040205080304" pitchFamily="18" charset="-128"/>
              </a:rPr>
              <a:t>総務省 平成</a:t>
            </a:r>
            <a:r>
              <a:rPr lang="en-US" altLang="ja-JP" sz="900" dirty="0">
                <a:latin typeface="Century" panose="02040604050505020304" pitchFamily="18" charset="0"/>
              </a:rPr>
              <a:t>26</a:t>
            </a:r>
            <a:r>
              <a:rPr lang="ja-JP" altLang="en-US" sz="900" dirty="0">
                <a:latin typeface="ＭＳ Ｐ明朝" panose="02020600040205080304" pitchFamily="18" charset="-128"/>
              </a:rPr>
              <a:t>年版情報通信白書</a:t>
            </a:r>
            <a:r>
              <a:rPr lang="en-US" altLang="ja-JP" sz="900" dirty="0">
                <a:latin typeface="ＭＳ Ｐ明朝" panose="02020600040205080304" pitchFamily="18" charset="-128"/>
              </a:rPr>
              <a:t>)</a:t>
            </a:r>
            <a:endParaRPr lang="ja-JP" altLang="en-US" sz="900" dirty="0">
              <a:latin typeface="ＭＳ Ｐ明朝" panose="02020600040205080304" pitchFamily="18" charset="-128"/>
            </a:endParaRPr>
          </a:p>
        </p:txBody>
      </p:sp>
      <p:sp>
        <p:nvSpPr>
          <p:cNvPr id="78852" name="スライド番号プレースホルダー 3">
            <a:extLst>
              <a:ext uri="{FF2B5EF4-FFF2-40B4-BE49-F238E27FC236}">
                <a16:creationId xmlns:a16="http://schemas.microsoft.com/office/drawing/2014/main" id="{2C456415-70A0-40B6-86C0-D0B1BB4B2F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41AE5F-8282-42DF-8BC0-3FB11626341D}" type="slidenum">
              <a:rPr lang="en-US" altLang="ja-JP" smtClean="0">
                <a:latin typeface="メイリオ" panose="020B0604030504040204" pitchFamily="50" charset="-128"/>
                <a:ea typeface="メイリオ" panose="020B0604030504040204" pitchFamily="50" charset="-128"/>
              </a:rPr>
              <a:pPr>
                <a:spcBef>
                  <a:spcPct val="0"/>
                </a:spcBef>
              </a:pPr>
              <a:t>34</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スライド イメージ プレースホルダー 1">
            <a:extLst>
              <a:ext uri="{FF2B5EF4-FFF2-40B4-BE49-F238E27FC236}">
                <a16:creationId xmlns:a16="http://schemas.microsoft.com/office/drawing/2014/main" id="{97123CB5-B6CA-44B5-89AF-2FCEC7DEBE3C}"/>
              </a:ext>
            </a:extLst>
          </p:cNvPr>
          <p:cNvSpPr>
            <a:spLocks noGrp="1" noRot="1" noChangeAspect="1" noChangeArrowheads="1" noTextEdit="1"/>
          </p:cNvSpPr>
          <p:nvPr>
            <p:ph type="sldImg"/>
          </p:nvPr>
        </p:nvSpPr>
        <p:spPr>
          <a:ln/>
        </p:spPr>
      </p:sp>
      <p:sp>
        <p:nvSpPr>
          <p:cNvPr id="82947" name="ノート プレースホルダー 2">
            <a:extLst>
              <a:ext uri="{FF2B5EF4-FFF2-40B4-BE49-F238E27FC236}">
                <a16:creationId xmlns:a16="http://schemas.microsoft.com/office/drawing/2014/main" id="{30D95216-C349-4097-A204-92CFADE907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パスワードは情報システムの利用者が正当な本人であることを確認する手段</a:t>
            </a:r>
            <a:r>
              <a:rPr lang="en-US" altLang="ja-JP" dirty="0"/>
              <a:t>(</a:t>
            </a:r>
            <a:r>
              <a:rPr lang="ja-JP" altLang="en-US" dirty="0"/>
              <a:t>認証</a:t>
            </a:r>
            <a:r>
              <a:rPr lang="en-US" altLang="ja-JP" dirty="0"/>
              <a:t>)</a:t>
            </a:r>
            <a:r>
              <a:rPr lang="ja-JP" altLang="en-US" dirty="0"/>
              <a:t>の一つとして利用されている。</a:t>
            </a:r>
            <a:endParaRPr lang="en-US" altLang="ja-JP" dirty="0"/>
          </a:p>
          <a:p>
            <a:pPr marL="171450" indent="-171450">
              <a:buFont typeface="Wingdings" panose="05000000000000000000" pitchFamily="2" charset="2"/>
              <a:buChar char="l"/>
            </a:pPr>
            <a:r>
              <a:rPr lang="ja-JP" altLang="en-US" dirty="0"/>
              <a:t>認証には</a:t>
            </a:r>
            <a:r>
              <a:rPr lang="en-US" altLang="ja-JP" dirty="0">
                <a:latin typeface="Century" panose="02040604050505020304" pitchFamily="18" charset="0"/>
              </a:rPr>
              <a:t>3</a:t>
            </a:r>
            <a:r>
              <a:rPr lang="ja-JP" altLang="en-US" dirty="0"/>
              <a:t>つの方法がある。</a:t>
            </a:r>
            <a:endParaRPr lang="en-US" altLang="ja-JP" dirty="0"/>
          </a:p>
          <a:p>
            <a:r>
              <a:rPr lang="ja-JP" altLang="en-US" dirty="0"/>
              <a:t>①「記憶」本人しか知らない知識を入力する者を本人とみなす方法→パスワードなど</a:t>
            </a:r>
            <a:endParaRPr lang="en-US" altLang="ja-JP" dirty="0"/>
          </a:p>
          <a:p>
            <a:r>
              <a:rPr lang="ja-JP" altLang="en-US" dirty="0"/>
              <a:t>②「所持」本人固有の持ち物をもって本人を確認する→</a:t>
            </a:r>
            <a:r>
              <a:rPr lang="en-US" altLang="ja-JP" dirty="0">
                <a:latin typeface="Century" panose="02040604050505020304" pitchFamily="18" charset="0"/>
              </a:rPr>
              <a:t>IC</a:t>
            </a:r>
            <a:r>
              <a:rPr lang="ja-JP" altLang="en-US" dirty="0"/>
              <a:t>カードなど</a:t>
            </a:r>
            <a:endParaRPr lang="en-US" altLang="ja-JP" dirty="0"/>
          </a:p>
          <a:p>
            <a:r>
              <a:rPr lang="ja-JP" altLang="en-US" dirty="0"/>
              <a:t>③「生体情報」本人の身体的特徴や行動的特徴をもって本人を確認する方法→指紋認証など</a:t>
            </a:r>
            <a:endParaRPr lang="en-US" altLang="ja-JP" dirty="0"/>
          </a:p>
          <a:p>
            <a:pPr marL="171450" indent="-171450">
              <a:buFont typeface="Wingdings" panose="05000000000000000000" pitchFamily="2" charset="2"/>
              <a:buChar char="l"/>
            </a:pPr>
            <a:r>
              <a:rPr lang="ja-JP" altLang="en-US" dirty="0"/>
              <a:t>このうちパスワードによる認証はコンピュータを使う時の認証手段として、広範囲に使われているため、攻撃や悪用の対象になりやすく、「破られにくい」パスワードを使用することは、様々な攻撃を防ぐために極めて重要である。</a:t>
            </a:r>
            <a:endParaRPr lang="en-US" altLang="ja-JP" dirty="0"/>
          </a:p>
          <a:p>
            <a:endParaRPr lang="ja-JP" altLang="en-US" dirty="0"/>
          </a:p>
        </p:txBody>
      </p:sp>
      <p:sp>
        <p:nvSpPr>
          <p:cNvPr id="82948" name="スライド番号プレースホルダー 3">
            <a:extLst>
              <a:ext uri="{FF2B5EF4-FFF2-40B4-BE49-F238E27FC236}">
                <a16:creationId xmlns:a16="http://schemas.microsoft.com/office/drawing/2014/main" id="{EC666923-CE25-4699-9CA2-5F05F543A1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C3A5A54-F249-406F-B61A-59F1B2D0370F}" type="slidenum">
              <a:rPr lang="en-US" altLang="ja-JP" smtClean="0">
                <a:latin typeface="メイリオ" panose="020B0604030504040204" pitchFamily="50" charset="-128"/>
                <a:ea typeface="メイリオ" panose="020B0604030504040204" pitchFamily="50" charset="-128"/>
              </a:rPr>
              <a:pPr>
                <a:spcBef>
                  <a:spcPct val="0"/>
                </a:spcBef>
              </a:pPr>
              <a:t>35</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スライド イメージ プレースホルダー 1">
            <a:extLst>
              <a:ext uri="{FF2B5EF4-FFF2-40B4-BE49-F238E27FC236}">
                <a16:creationId xmlns:a16="http://schemas.microsoft.com/office/drawing/2014/main" id="{16528195-4CFE-4844-BCB4-A8F15FC62649}"/>
              </a:ext>
            </a:extLst>
          </p:cNvPr>
          <p:cNvSpPr>
            <a:spLocks noGrp="1" noRot="1" noChangeAspect="1" noChangeArrowheads="1" noTextEdit="1"/>
          </p:cNvSpPr>
          <p:nvPr>
            <p:ph type="sldImg"/>
          </p:nvPr>
        </p:nvSpPr>
        <p:spPr>
          <a:ln/>
        </p:spPr>
      </p:sp>
      <p:sp>
        <p:nvSpPr>
          <p:cNvPr id="84995" name="ノート プレースホルダー 2">
            <a:extLst>
              <a:ext uri="{FF2B5EF4-FFF2-40B4-BE49-F238E27FC236}">
                <a16:creationId xmlns:a16="http://schemas.microsoft.com/office/drawing/2014/main" id="{0BECAB0E-E105-4DEB-92F0-243D803D04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パソコンやスマホのログインから、インターネット上のサービスやクラウドサービスを利用するときなど、パスワードによる認証は、増える一方である。</a:t>
            </a:r>
            <a:endParaRPr lang="en-US" altLang="ja-JP" dirty="0"/>
          </a:p>
          <a:p>
            <a:pPr marL="171450" indent="-171450">
              <a:buFont typeface="Wingdings" panose="05000000000000000000" pitchFamily="2" charset="2"/>
              <a:buChar char="l"/>
            </a:pPr>
            <a:r>
              <a:rPr lang="ja-JP" altLang="en-US" dirty="0"/>
              <a:t>パスワードを不正に入手したり、破るための方法</a:t>
            </a:r>
            <a:r>
              <a:rPr lang="en-US" altLang="ja-JP" dirty="0"/>
              <a:t>(</a:t>
            </a:r>
            <a:r>
              <a:rPr lang="ja-JP" altLang="en-US" dirty="0"/>
              <a:t>パスワードクラッキング</a:t>
            </a:r>
            <a:r>
              <a:rPr lang="en-US" altLang="ja-JP" dirty="0"/>
              <a:t>)</a:t>
            </a:r>
            <a:r>
              <a:rPr lang="ja-JP" altLang="en-US" dirty="0"/>
              <a:t>には次のようなものがある。</a:t>
            </a:r>
            <a:endParaRPr lang="en-US" altLang="ja-JP" dirty="0"/>
          </a:p>
          <a:p>
            <a:r>
              <a:rPr lang="ja-JP" altLang="en-US" dirty="0"/>
              <a:t>①本人から不正に入手する</a:t>
            </a:r>
            <a:endParaRPr lang="en-US" altLang="ja-JP" dirty="0"/>
          </a:p>
          <a:p>
            <a:r>
              <a:rPr lang="ja-JP" altLang="en-US" dirty="0"/>
              <a:t>偽サイトに入力させて盗み取る「フィッシング」など</a:t>
            </a:r>
            <a:endParaRPr lang="en-US" altLang="ja-JP" dirty="0"/>
          </a:p>
          <a:p>
            <a:r>
              <a:rPr lang="ja-JP" altLang="en-US" dirty="0"/>
              <a:t>②パスワードを推測する</a:t>
            </a:r>
            <a:endParaRPr lang="en-US" altLang="ja-JP" dirty="0"/>
          </a:p>
          <a:p>
            <a:r>
              <a:rPr lang="ja-JP" altLang="en-US" dirty="0"/>
              <a:t>利用者が使いがちな生年月日、電話・</a:t>
            </a:r>
            <a:r>
              <a:rPr lang="en-US" altLang="ja-JP" dirty="0">
                <a:latin typeface="Century" panose="02040604050505020304" pitchFamily="18" charset="0"/>
              </a:rPr>
              <a:t>FAX</a:t>
            </a:r>
            <a:r>
              <a:rPr lang="ja-JP" altLang="en-US" dirty="0"/>
              <a:t>番号、辞書に出ている単語、またはキーボードから入力可能な全ての文字、数字、記号の組み合わせをコンピュータを使って試す「ブルートフォース攻撃」など</a:t>
            </a:r>
            <a:endParaRPr lang="en-US" altLang="ja-JP" dirty="0"/>
          </a:p>
          <a:p>
            <a:r>
              <a:rPr lang="ja-JP" altLang="en-US" dirty="0"/>
              <a:t>③パスワードを解析する</a:t>
            </a:r>
            <a:br>
              <a:rPr lang="en-US" altLang="ja-JP" dirty="0"/>
            </a:br>
            <a:r>
              <a:rPr lang="ja-JP" altLang="en-US" dirty="0"/>
              <a:t>コンピュータに保存されているパスワードファイル</a:t>
            </a:r>
            <a:r>
              <a:rPr lang="en-US" altLang="ja-JP" dirty="0"/>
              <a:t>(</a:t>
            </a:r>
            <a:r>
              <a:rPr lang="ja-JP" altLang="en-US" dirty="0"/>
              <a:t>たいていは暗号化されているため、そのままでは解らない</a:t>
            </a:r>
            <a:r>
              <a:rPr lang="en-US" altLang="ja-JP" dirty="0"/>
              <a:t>)</a:t>
            </a:r>
            <a:r>
              <a:rPr lang="ja-JP" altLang="en-US" dirty="0"/>
              <a:t>を入手して不正なソフトウェア「パスワードクラッカー」で解析する。</a:t>
            </a:r>
            <a:endParaRPr lang="en-US" altLang="ja-JP" dirty="0"/>
          </a:p>
          <a:p>
            <a:r>
              <a:rPr lang="ja-JP" altLang="en-US" dirty="0"/>
              <a:t>④盗聴する</a:t>
            </a:r>
            <a:br>
              <a:rPr lang="en-US" altLang="ja-JP" dirty="0"/>
            </a:br>
            <a:r>
              <a:rPr lang="ja-JP" altLang="en-US" dirty="0"/>
              <a:t>ネットワーク上を流れるデータを監視し、パスワードが含まれる通信からパスワードを抽出したり、パスワードを盗むウイルスに感染させて盗み取る。</a:t>
            </a:r>
            <a:endParaRPr lang="en-US" altLang="ja-JP" dirty="0"/>
          </a:p>
        </p:txBody>
      </p:sp>
      <p:sp>
        <p:nvSpPr>
          <p:cNvPr id="84996" name="スライド番号プレースホルダー 3">
            <a:extLst>
              <a:ext uri="{FF2B5EF4-FFF2-40B4-BE49-F238E27FC236}">
                <a16:creationId xmlns:a16="http://schemas.microsoft.com/office/drawing/2014/main" id="{967A76CF-3834-4B9A-BBE8-A5C0CFEADC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F1FA6-8AC4-4A5B-BF02-534B23EBEB8C}" type="slidenum">
              <a:rPr lang="en-US" altLang="ja-JP" smtClean="0">
                <a:latin typeface="メイリオ" panose="020B0604030504040204" pitchFamily="50" charset="-128"/>
                <a:ea typeface="メイリオ" panose="020B0604030504040204" pitchFamily="50" charset="-128"/>
              </a:rPr>
              <a:pPr>
                <a:spcBef>
                  <a:spcPct val="0"/>
                </a:spcBef>
              </a:pPr>
              <a:t>36</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74890"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被害に遭わないためには推測が難しい強固なパスワードを使う。</a:t>
            </a:r>
            <a:endParaRPr lang="en-US" altLang="ja-JP" dirty="0"/>
          </a:p>
          <a:p>
            <a:pPr marL="171450" indent="-171450">
              <a:buFont typeface="Wingdings" panose="05000000000000000000" pitchFamily="2" charset="2"/>
              <a:buChar char="l"/>
            </a:pPr>
            <a:r>
              <a:rPr lang="ja-JP" altLang="en-US" dirty="0"/>
              <a:t>パスワードは以下の条件を満たすように設定すると、組み合わせ数が巨大になり、コンピュータを使って高速で試行しても膨大な時間が必要で、事実上推測不可能となり強固になる。</a:t>
            </a:r>
            <a:endParaRPr lang="en-US" altLang="ja-JP" dirty="0"/>
          </a:p>
          <a:p>
            <a:r>
              <a:rPr lang="ja-JP" altLang="en-US" dirty="0"/>
              <a:t>①できるだけ長くする</a:t>
            </a:r>
            <a:r>
              <a:rPr lang="en-US" altLang="ja-JP" dirty="0"/>
              <a:t>(</a:t>
            </a:r>
            <a:r>
              <a:rPr lang="ja-JP" altLang="en-US" dirty="0"/>
              <a:t>文字数を多くする</a:t>
            </a:r>
            <a:r>
              <a:rPr lang="en-US" altLang="ja-JP" dirty="0"/>
              <a:t>)</a:t>
            </a:r>
          </a:p>
          <a:p>
            <a:r>
              <a:rPr lang="ja-JP" altLang="en-US" dirty="0"/>
              <a:t>②大文字、小文字、数字、記号の組み合わせにする</a:t>
            </a:r>
            <a:endParaRPr lang="en-US" altLang="ja-JP" dirty="0"/>
          </a:p>
          <a:p>
            <a:r>
              <a:rPr lang="ja-JP" altLang="en-US" dirty="0"/>
              <a:t>③辞書に載っている単語や、</a:t>
            </a:r>
            <a:r>
              <a:rPr lang="en-US" altLang="ja-JP" dirty="0">
                <a:latin typeface="Century" panose="02040604050505020304" pitchFamily="18" charset="0"/>
              </a:rPr>
              <a:t>ID</a:t>
            </a:r>
            <a:r>
              <a:rPr lang="ja-JP" altLang="en-US" dirty="0"/>
              <a:t>と同じ文字列、名前や電話番号、誕生日など推測しやすい文字列を使わない</a:t>
            </a:r>
            <a:r>
              <a:rPr lang="en-US" altLang="ja-JP" dirty="0"/>
              <a:t>(</a:t>
            </a:r>
            <a:r>
              <a:rPr lang="ja-JP" altLang="en-US" dirty="0"/>
              <a:t>ランダムな文字列や一般の単語に独自の文字や記号を加えるなど</a:t>
            </a:r>
            <a:r>
              <a:rPr lang="en-US" altLang="ja-JP" dirty="0"/>
              <a:t>)</a:t>
            </a:r>
          </a:p>
          <a:p>
            <a:r>
              <a:rPr lang="ja-JP" altLang="en-US" dirty="0"/>
              <a:t>④過去に使用したパスワードの再利用はしない</a:t>
            </a:r>
            <a:endParaRPr lang="en-US" altLang="ja-JP" dirty="0"/>
          </a:p>
          <a:p>
            <a:pPr marL="171450" indent="-171450">
              <a:buFont typeface="Wingdings" panose="05000000000000000000" pitchFamily="2" charset="2"/>
              <a:buChar char="l"/>
            </a:pPr>
            <a:r>
              <a:rPr lang="ja-JP" altLang="en-US" dirty="0"/>
              <a:t>不正に入手した</a:t>
            </a:r>
            <a:r>
              <a:rPr lang="en-US" altLang="ja-JP" dirty="0">
                <a:latin typeface="Century" panose="02040604050505020304" pitchFamily="18" charset="0"/>
              </a:rPr>
              <a:t>ID</a:t>
            </a:r>
            <a:r>
              <a:rPr lang="ja-JP" altLang="en-US" dirty="0"/>
              <a:t>とパスワードの組み合わせをリスト化してコンピュータで自動的に連続入力する「パスワードリスト攻撃」という手口があり、ここで不正ログインが成立した</a:t>
            </a:r>
            <a:r>
              <a:rPr lang="en-US" altLang="ja-JP" dirty="0">
                <a:latin typeface="Century" panose="02040604050505020304" pitchFamily="18" charset="0"/>
              </a:rPr>
              <a:t>ID</a:t>
            </a:r>
            <a:r>
              <a:rPr lang="ja-JP" altLang="en-US" dirty="0">
                <a:latin typeface="Century" panose="02040604050505020304" pitchFamily="18" charset="0"/>
              </a:rPr>
              <a:t>と</a:t>
            </a:r>
            <a:r>
              <a:rPr lang="ja-JP" altLang="en-US" dirty="0"/>
              <a:t>パスワードの組み合わせはその後、他の不正アクセスに悪用される。</a:t>
            </a:r>
          </a:p>
          <a:p>
            <a:pPr marL="171450" indent="-171450">
              <a:buFont typeface="Wingdings" panose="05000000000000000000" pitchFamily="2" charset="2"/>
              <a:buChar char="l"/>
            </a:pPr>
            <a:r>
              <a:rPr lang="ja-JP" altLang="en-US" dirty="0"/>
              <a:t>この攻撃が成立する背景は、“同じパスワードを様々なインターネットサービスで使い回す利用者が多い”ことであり、強固なパスワードであっても「使い回し」はしない。</a:t>
            </a:r>
          </a:p>
          <a:p>
            <a:endParaRPr lang="en-US" altLang="ja-JP"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37</a:t>
            </a:fld>
            <a:endParaRPr lang="en-US" altLang="ja-JP"/>
          </a:p>
        </p:txBody>
      </p:sp>
    </p:spTree>
    <p:extLst>
      <p:ext uri="{BB962C8B-B14F-4D97-AF65-F5344CB8AC3E}">
        <p14:creationId xmlns:p14="http://schemas.microsoft.com/office/powerpoint/2010/main" val="589107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スライド イメージ プレースホルダー 1">
            <a:extLst>
              <a:ext uri="{FF2B5EF4-FFF2-40B4-BE49-F238E27FC236}">
                <a16:creationId xmlns:a16="http://schemas.microsoft.com/office/drawing/2014/main" id="{E810D131-7947-43C2-9A8F-A8B98CACAEFB}"/>
              </a:ext>
            </a:extLst>
          </p:cNvPr>
          <p:cNvSpPr>
            <a:spLocks noGrp="1" noRot="1" noChangeAspect="1" noChangeArrowheads="1" noTextEdit="1"/>
          </p:cNvSpPr>
          <p:nvPr>
            <p:ph type="sldImg"/>
          </p:nvPr>
        </p:nvSpPr>
        <p:spPr>
          <a:ln/>
        </p:spPr>
      </p:sp>
      <p:sp>
        <p:nvSpPr>
          <p:cNvPr id="87043" name="ノート プレースホルダー 2">
            <a:extLst>
              <a:ext uri="{FF2B5EF4-FFF2-40B4-BE49-F238E27FC236}">
                <a16:creationId xmlns:a16="http://schemas.microsoft.com/office/drawing/2014/main" id="{77CD8513-DE3E-4FDB-A100-194826F95A79}"/>
              </a:ext>
            </a:extLst>
          </p:cNvPr>
          <p:cNvSpPr>
            <a:spLocks noGrp="1"/>
          </p:cNvSpPr>
          <p:nvPr>
            <p:ph type="body" idx="1"/>
          </p:nvPr>
        </p:nvSpPr>
        <p:spPr>
          <a:xfrm>
            <a:off x="694779" y="4721225"/>
            <a:ext cx="5949181" cy="47849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solidFill>
                <a:srgbClr val="FF0000"/>
              </a:solidFill>
            </a:endParaRPr>
          </a:p>
          <a:p>
            <a:r>
              <a:rPr lang="en-US" altLang="ja-JP" dirty="0">
                <a:latin typeface="ＭＳ Ｐ明朝" panose="02020600040205080304" pitchFamily="18" charset="-128"/>
              </a:rPr>
              <a:t>【</a:t>
            </a:r>
            <a:r>
              <a:rPr lang="ja-JP" altLang="en-US" dirty="0">
                <a:latin typeface="ＭＳ Ｐ明朝" panose="02020600040205080304" pitchFamily="18" charset="-128"/>
              </a:rPr>
              <a:t>参考</a:t>
            </a:r>
            <a:r>
              <a:rPr lang="en-US" altLang="ja-JP" dirty="0">
                <a:latin typeface="ＭＳ Ｐ明朝" panose="02020600040205080304" pitchFamily="18" charset="-128"/>
              </a:rPr>
              <a:t>】</a:t>
            </a:r>
            <a:r>
              <a:rPr lang="ja-JP" altLang="en-US" dirty="0">
                <a:latin typeface="ＭＳ Ｐ明朝" panose="02020600040205080304" pitchFamily="18" charset="-128"/>
              </a:rPr>
              <a:t>パスワードの定期変更について</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a:t>
            </a:r>
            <a:r>
              <a:rPr lang="en-US" altLang="ja-JP" dirty="0">
                <a:latin typeface="Century" panose="02040604050505020304" pitchFamily="18" charset="0"/>
              </a:rPr>
              <a:t>JIS Q27002(ISO/IEC 27002)</a:t>
            </a:r>
            <a:r>
              <a:rPr lang="ja-JP" altLang="en-US" dirty="0">
                <a:latin typeface="ＭＳ Ｐ明朝" panose="02020600040205080304" pitchFamily="18" charset="-128"/>
              </a:rPr>
              <a:t>情報技術−セキュリティ技術−情報セキュリティマネジメントの実践のための規範</a:t>
            </a:r>
            <a:r>
              <a:rPr lang="ja-JP" altLang="en-US" dirty="0">
                <a:latin typeface="Century" panose="02040604050505020304" pitchFamily="18" charset="0"/>
              </a:rPr>
              <a:t>」</a:t>
            </a:r>
            <a:r>
              <a:rPr lang="en-US" altLang="ja-JP" dirty="0">
                <a:latin typeface="Century" panose="02040604050505020304" pitchFamily="18" charset="0"/>
              </a:rPr>
              <a:t> 2014</a:t>
            </a:r>
            <a:r>
              <a:rPr lang="ja-JP" altLang="en-US" dirty="0">
                <a:latin typeface="Century" panose="02040604050505020304" pitchFamily="18" charset="0"/>
              </a:rPr>
              <a:t>年版</a:t>
            </a:r>
            <a:r>
              <a:rPr lang="ja-JP" altLang="en-US" dirty="0">
                <a:latin typeface="ＭＳ Ｐ明朝" panose="02020600040205080304" pitchFamily="18" charset="-128"/>
              </a:rPr>
              <a:t>に以下の記述がある。</a:t>
            </a:r>
            <a:endParaRPr lang="en-US" altLang="ja-JP" dirty="0">
              <a:latin typeface="ＭＳ Ｐ明朝" panose="02020600040205080304" pitchFamily="18" charset="-128"/>
            </a:endParaRPr>
          </a:p>
          <a:p>
            <a:r>
              <a:rPr lang="en-US" altLang="ja-JP" b="1" dirty="0"/>
              <a:t>9.4.3 </a:t>
            </a:r>
            <a:r>
              <a:rPr lang="ja-JP" altLang="en-US" b="1" dirty="0">
                <a:latin typeface="+mn-ea"/>
              </a:rPr>
              <a:t>パスワード管理システム</a:t>
            </a:r>
            <a:br>
              <a:rPr lang="en-US" altLang="ja-JP" b="1" dirty="0">
                <a:latin typeface="ＭＳ Ｐ明朝" panose="02020600040205080304" pitchFamily="18" charset="-128"/>
              </a:rPr>
            </a:br>
            <a:r>
              <a:rPr lang="en-US" altLang="ja-JP" dirty="0">
                <a:latin typeface="ＭＳ Ｐ明朝" panose="02020600040205080304" pitchFamily="18" charset="-128"/>
              </a:rPr>
              <a:t>e)</a:t>
            </a:r>
            <a:r>
              <a:rPr lang="ja-JP" altLang="en-US" dirty="0">
                <a:latin typeface="ＭＳ Ｐ明朝" panose="02020600040205080304" pitchFamily="18" charset="-128"/>
              </a:rPr>
              <a:t>パスワードは，</a:t>
            </a:r>
            <a:r>
              <a:rPr lang="ja-JP" altLang="en-US" b="1" dirty="0">
                <a:solidFill>
                  <a:srgbClr val="FF0000"/>
                </a:solidFill>
                <a:latin typeface="ＭＳ Ｐ明朝" panose="02020600040205080304" pitchFamily="18" charset="-128"/>
              </a:rPr>
              <a:t>定期的に及び必要に応じて変更させるようにする。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この後、</a:t>
            </a:r>
            <a:r>
              <a:rPr lang="en-US" altLang="ja-JP" dirty="0">
                <a:latin typeface="Century" panose="02040604050505020304" pitchFamily="18" charset="0"/>
              </a:rPr>
              <a:t>NIST</a:t>
            </a:r>
            <a:r>
              <a:rPr lang="ja-JP" altLang="en-US" dirty="0">
                <a:latin typeface="ＭＳ Ｐ明朝" panose="02020600040205080304" pitchFamily="18" charset="-128"/>
              </a:rPr>
              <a:t>文書</a:t>
            </a:r>
            <a:r>
              <a:rPr lang="en-US" altLang="ja-JP" baseline="30000" dirty="0">
                <a:latin typeface="ＭＳ Ｐ明朝" panose="02020600040205080304" pitchFamily="18" charset="-128"/>
              </a:rPr>
              <a:t>※</a:t>
            </a:r>
            <a:r>
              <a:rPr lang="en-US" altLang="ja-JP" dirty="0">
                <a:latin typeface="ＭＳ Ｐ明朝" panose="02020600040205080304" pitchFamily="18" charset="-128"/>
              </a:rPr>
              <a:t>(</a:t>
            </a:r>
            <a:r>
              <a:rPr lang="en-US" altLang="ja-JP" dirty="0"/>
              <a:t>NIST SP800-63B June 2017</a:t>
            </a:r>
            <a:r>
              <a:rPr lang="en-US" altLang="ja-JP" dirty="0">
                <a:latin typeface="ＭＳ Ｐ明朝" panose="02020600040205080304" pitchFamily="18" charset="-128"/>
              </a:rPr>
              <a:t>)</a:t>
            </a:r>
            <a:r>
              <a:rPr lang="en-US" altLang="ja-JP" dirty="0"/>
              <a:t>2017</a:t>
            </a:r>
            <a:r>
              <a:rPr lang="ja-JP" altLang="en-US" dirty="0">
                <a:latin typeface="ＭＳ Ｐ明朝" panose="02020600040205080304" pitchFamily="18" charset="-128"/>
              </a:rPr>
              <a:t>年版ではパスワードについて以下の改訂があった。</a:t>
            </a:r>
            <a:endParaRPr lang="en-US" altLang="ja-JP" dirty="0">
              <a:latin typeface="ＭＳ Ｐ明朝" panose="02020600040205080304" pitchFamily="18" charset="-128"/>
            </a:endParaRPr>
          </a:p>
          <a:p>
            <a:r>
              <a:rPr lang="en-US" altLang="ja-JP" b="1" dirty="0">
                <a:latin typeface="Century" panose="02040604050505020304" pitchFamily="18" charset="0"/>
              </a:rPr>
              <a:t>5.1.1.2</a:t>
            </a:r>
            <a:r>
              <a:rPr lang="en-US" altLang="ja-JP" b="1" dirty="0">
                <a:latin typeface="ＭＳ Ｐ明朝" panose="02020600040205080304" pitchFamily="18" charset="-128"/>
              </a:rPr>
              <a:t> </a:t>
            </a:r>
            <a:r>
              <a:rPr lang="ja-JP" altLang="en-US" b="1" dirty="0">
                <a:latin typeface="ＭＳ Ｐ明朝" panose="02020600040205080304" pitchFamily="18" charset="-128"/>
              </a:rPr>
              <a:t>記憶シークレット</a:t>
            </a:r>
            <a:r>
              <a:rPr lang="en-US" altLang="ja-JP" b="1" dirty="0">
                <a:latin typeface="Century" panose="02040604050505020304" pitchFamily="18" charset="0"/>
              </a:rPr>
              <a:t>Verifier(</a:t>
            </a:r>
            <a:r>
              <a:rPr lang="ja-JP" altLang="en-US" b="1" dirty="0">
                <a:latin typeface="ＭＳ Ｐ明朝" panose="02020600040205080304" pitchFamily="18" charset="-128"/>
              </a:rPr>
              <a:t>パスワード</a:t>
            </a:r>
            <a:r>
              <a:rPr lang="en-US" altLang="ja-JP" b="1" dirty="0">
                <a:latin typeface="ＭＳ Ｐ明朝" panose="02020600040205080304" pitchFamily="18" charset="-128"/>
              </a:rPr>
              <a:t>)</a:t>
            </a:r>
            <a:br>
              <a:rPr lang="en-US" altLang="ja-JP" b="1" dirty="0">
                <a:latin typeface="ＭＳ Ｐ明朝" panose="02020600040205080304" pitchFamily="18" charset="-128"/>
              </a:rPr>
            </a:br>
            <a:r>
              <a:rPr lang="en-US" altLang="ja-JP" dirty="0">
                <a:latin typeface="Century" panose="02040604050505020304" pitchFamily="18" charset="0"/>
              </a:rPr>
              <a:t>Verifier</a:t>
            </a:r>
            <a:r>
              <a:rPr lang="ja-JP" altLang="en-US" dirty="0">
                <a:latin typeface="ＭＳ Ｐ明朝" panose="02020600040205080304" pitchFamily="18" charset="-128"/>
              </a:rPr>
              <a:t>は，記憶シークレットを任意で</a:t>
            </a:r>
            <a:r>
              <a:rPr lang="en-US" altLang="ja-JP" b="1" dirty="0">
                <a:solidFill>
                  <a:srgbClr val="FF0000"/>
                </a:solidFill>
                <a:latin typeface="ＭＳ Ｐ明朝" panose="02020600040205080304" pitchFamily="18" charset="-128"/>
              </a:rPr>
              <a:t>(</a:t>
            </a:r>
            <a:r>
              <a:rPr lang="ja-JP" altLang="en-US" b="1" dirty="0">
                <a:solidFill>
                  <a:srgbClr val="FF0000"/>
                </a:solidFill>
                <a:latin typeface="ＭＳ Ｐ明朝" panose="02020600040205080304" pitchFamily="18" charset="-128"/>
              </a:rPr>
              <a:t>例えば，定期的に</a:t>
            </a:r>
            <a:r>
              <a:rPr lang="en-US" altLang="ja-JP" b="1" dirty="0">
                <a:solidFill>
                  <a:srgbClr val="FF0000"/>
                </a:solidFill>
                <a:latin typeface="ＭＳ Ｐ明朝" panose="02020600040205080304" pitchFamily="18" charset="-128"/>
              </a:rPr>
              <a:t>)</a:t>
            </a:r>
            <a:r>
              <a:rPr lang="ja-JP" altLang="en-US" b="1" dirty="0">
                <a:solidFill>
                  <a:srgbClr val="FF0000"/>
                </a:solidFill>
                <a:latin typeface="ＭＳ Ｐ明朝" panose="02020600040205080304" pitchFamily="18" charset="-128"/>
              </a:rPr>
              <a:t>変更するよう要求すべきではない</a:t>
            </a:r>
            <a:r>
              <a:rPr lang="en-US" altLang="ja-JP" dirty="0">
                <a:solidFill>
                  <a:srgbClr val="FF0000"/>
                </a:solidFill>
                <a:latin typeface="Century" panose="02040604050505020304" pitchFamily="18" charset="0"/>
              </a:rPr>
              <a:t>(SHOULD NOT)</a:t>
            </a:r>
            <a:r>
              <a:rPr lang="ja-JP" altLang="en-US" dirty="0">
                <a:latin typeface="ＭＳ Ｐ明朝" panose="02020600040205080304" pitchFamily="18" charset="-128"/>
              </a:rPr>
              <a:t>．しかしながら</a:t>
            </a:r>
            <a:r>
              <a:rPr lang="en-US" altLang="ja-JP" dirty="0">
                <a:latin typeface="Century" panose="02040604050505020304" pitchFamily="18" charset="0"/>
              </a:rPr>
              <a:t>Authenticator</a:t>
            </a:r>
            <a:r>
              <a:rPr lang="ja-JP" altLang="en-US" dirty="0">
                <a:latin typeface="ＭＳ Ｐ明朝" panose="02020600040205080304" pitchFamily="18" charset="-128"/>
              </a:rPr>
              <a:t>が危殆化した証拠がある場合は，変更を強制するものとする</a:t>
            </a:r>
            <a:r>
              <a:rPr lang="en-US" altLang="ja-JP" dirty="0">
                <a:latin typeface="Century" panose="02040604050505020304" pitchFamily="18" charset="0"/>
              </a:rPr>
              <a:t>(SHALL)</a:t>
            </a:r>
            <a:r>
              <a:rPr lang="ja-JP" altLang="en-US" dirty="0">
                <a:latin typeface="Century" panose="02040604050505020304" pitchFamily="18" charset="0"/>
              </a:rPr>
              <a:t>．</a:t>
            </a:r>
            <a:endParaRPr lang="en-US" altLang="ja-JP" dirty="0">
              <a:latin typeface="Century" panose="02040604050505020304" pitchFamily="18" charset="0"/>
            </a:endParaRPr>
          </a:p>
          <a:p>
            <a:pPr marL="171450" indent="-171450">
              <a:buFont typeface="Wingdings" panose="05000000000000000000" pitchFamily="2" charset="2"/>
              <a:buChar char="l"/>
            </a:pPr>
            <a:r>
              <a:rPr lang="ja-JP" altLang="en-US" dirty="0">
                <a:latin typeface="ＭＳ Ｐ明朝" panose="02020600040205080304" pitchFamily="18" charset="-128"/>
              </a:rPr>
              <a:t>パスワード定期変更の要否については議論があるが、不要とする背景には以下がある。</a:t>
            </a:r>
            <a:endParaRPr lang="en-US" altLang="ja-JP" dirty="0">
              <a:latin typeface="ＭＳ Ｐ明朝" panose="02020600040205080304" pitchFamily="18" charset="-128"/>
            </a:endParaRPr>
          </a:p>
          <a:p>
            <a:r>
              <a:rPr lang="ja-JP" altLang="en-US" dirty="0">
                <a:latin typeface="ＭＳ Ｐ明朝" panose="02020600040205080304" pitchFamily="18" charset="-128"/>
              </a:rPr>
              <a:t>・コンピュータを使って攻撃した場合に数千年あるいはそれ以上の時間がかかる強固なパスワードを使えば、攻撃期間中に変更しても安全性は変わらない。</a:t>
            </a:r>
            <a:endParaRPr lang="en-US" altLang="ja-JP" dirty="0">
              <a:latin typeface="ＭＳ Ｐ明朝" panose="02020600040205080304" pitchFamily="18" charset="-128"/>
            </a:endParaRPr>
          </a:p>
          <a:p>
            <a:r>
              <a:rPr lang="ja-JP" altLang="en-US" dirty="0">
                <a:latin typeface="ＭＳ Ｐ明朝" panose="02020600040205080304" pitchFamily="18" charset="-128"/>
              </a:rPr>
              <a:t>・ユーザーに定期変更を義務づけると、憶えづらくなるため、強固でない脆弱なパスワードを使う傾向がある。</a:t>
            </a:r>
            <a:endParaRPr lang="en-US" altLang="ja-JP" dirty="0">
              <a:latin typeface="ＭＳ Ｐ明朝" panose="02020600040205080304" pitchFamily="18" charset="-128"/>
            </a:endParaRPr>
          </a:p>
          <a:p>
            <a:endParaRPr lang="en-US" altLang="ja-JP" dirty="0"/>
          </a:p>
          <a:p>
            <a:r>
              <a:rPr lang="en-US" altLang="ja-JP" dirty="0"/>
              <a:t>※</a:t>
            </a:r>
            <a:r>
              <a:rPr lang="en-US" altLang="ja-JP" b="1" dirty="0"/>
              <a:t>NIST</a:t>
            </a:r>
            <a:r>
              <a:rPr lang="ja-JP" altLang="en-US" b="1" dirty="0"/>
              <a:t>文書</a:t>
            </a:r>
            <a:r>
              <a:rPr lang="ja-JP" altLang="en-US" dirty="0"/>
              <a:t>　</a:t>
            </a:r>
            <a:r>
              <a:rPr lang="zh-TW" altLang="en-US" dirty="0">
                <a:latin typeface="ＭＳ Ｐ明朝" panose="02020600040205080304" pitchFamily="18" charset="-128"/>
              </a:rPr>
              <a:t>米国国立標準技術研究所</a:t>
            </a:r>
            <a:r>
              <a:rPr lang="ja-JP" altLang="en-US" dirty="0">
                <a:latin typeface="ＭＳ Ｐ明朝" panose="02020600040205080304" pitchFamily="18" charset="-128"/>
              </a:rPr>
              <a:t>が策定する米国の政府機関がセキュリティ対策を実施する際に利用することを前提としてまとめられた文書</a:t>
            </a:r>
            <a:endParaRPr lang="en-US" altLang="ja-JP" dirty="0">
              <a:latin typeface="ＭＳ Ｐ明朝" panose="02020600040205080304" pitchFamily="18" charset="-128"/>
            </a:endParaRPr>
          </a:p>
          <a:p>
            <a:endParaRPr lang="en-US" altLang="ja-JP" dirty="0"/>
          </a:p>
          <a:p>
            <a:pPr marL="171450" indent="-171450">
              <a:buFont typeface="Wingdings" panose="05000000000000000000" pitchFamily="2" charset="2"/>
              <a:buChar char="l"/>
            </a:pPr>
            <a:endParaRPr lang="ja-JP" altLang="en-US" dirty="0"/>
          </a:p>
        </p:txBody>
      </p:sp>
      <p:sp>
        <p:nvSpPr>
          <p:cNvPr id="87044" name="スライド番号プレースホルダー 3">
            <a:extLst>
              <a:ext uri="{FF2B5EF4-FFF2-40B4-BE49-F238E27FC236}">
                <a16:creationId xmlns:a16="http://schemas.microsoft.com/office/drawing/2014/main" id="{8D83B6CE-E5EA-400D-BB20-7D1D3F5E32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E702709-4BBA-4270-9B99-6A7ADF1CC38C}" type="slidenum">
              <a:rPr lang="en-US" altLang="ja-JP" smtClean="0">
                <a:latin typeface="メイリオ" panose="020B0604030504040204" pitchFamily="50" charset="-128"/>
                <a:ea typeface="メイリオ" panose="020B0604030504040204" pitchFamily="50" charset="-128"/>
              </a:rPr>
              <a:pPr>
                <a:spcBef>
                  <a:spcPct val="0"/>
                </a:spcBef>
              </a:pPr>
              <a:t>38</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スライド イメージ プレースホルダー 1">
            <a:extLst>
              <a:ext uri="{FF2B5EF4-FFF2-40B4-BE49-F238E27FC236}">
                <a16:creationId xmlns:a16="http://schemas.microsoft.com/office/drawing/2014/main" id="{563089A5-7C6A-43D0-8DCF-A49049E9ED89}"/>
              </a:ext>
            </a:extLst>
          </p:cNvPr>
          <p:cNvSpPr>
            <a:spLocks noGrp="1" noRot="1" noChangeAspect="1" noChangeArrowheads="1" noTextEdit="1"/>
          </p:cNvSpPr>
          <p:nvPr>
            <p:ph type="sldImg"/>
          </p:nvPr>
        </p:nvSpPr>
        <p:spPr>
          <a:ln/>
        </p:spPr>
      </p:sp>
      <p:sp>
        <p:nvSpPr>
          <p:cNvPr id="89091" name="ノート プレースホルダー 2">
            <a:extLst>
              <a:ext uri="{FF2B5EF4-FFF2-40B4-BE49-F238E27FC236}">
                <a16:creationId xmlns:a16="http://schemas.microsoft.com/office/drawing/2014/main" id="{DFED2C79-8BD7-4BB0-8652-1D9D25C86B4D}"/>
              </a:ext>
            </a:extLst>
          </p:cNvPr>
          <p:cNvSpPr>
            <a:spLocks noGrp="1"/>
          </p:cNvSpPr>
          <p:nvPr>
            <p:ph type="body" idx="1"/>
          </p:nvPr>
        </p:nvSpPr>
        <p:spPr>
          <a:xfrm>
            <a:off x="681038" y="4721225"/>
            <a:ext cx="5674890"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どんなに強固なパスワードでも一度知られてしまったら悪用されてしまう。</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他者に知られないようにするために十分な注意を払う。</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使い回しせず多数のパスワードを使う場合、全てを憶えることは難しくなるため、メモなどに書き記すことがあるが、パスワードを書き記したメモなども安全に管理する。</a:t>
            </a:r>
            <a:endParaRPr lang="en-US" altLang="ja-JP" dirty="0">
              <a:latin typeface="ＭＳ Ｐ明朝" panose="02020600040205080304" pitchFamily="18" charset="-128"/>
            </a:endParaRPr>
          </a:p>
        </p:txBody>
      </p:sp>
      <p:sp>
        <p:nvSpPr>
          <p:cNvPr id="89092" name="スライド番号プレースホルダー 3">
            <a:extLst>
              <a:ext uri="{FF2B5EF4-FFF2-40B4-BE49-F238E27FC236}">
                <a16:creationId xmlns:a16="http://schemas.microsoft.com/office/drawing/2014/main" id="{E190A254-7975-4AD5-B4EC-5E6ADB4FCBE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624C67-7D49-4D11-9559-19F49E7DF9B8}" type="slidenum">
              <a:rPr lang="en-US" altLang="ja-JP" smtClean="0">
                <a:latin typeface="メイリオ" panose="020B0604030504040204" pitchFamily="50" charset="-128"/>
                <a:ea typeface="メイリオ" panose="020B0604030504040204" pitchFamily="50" charset="-128"/>
              </a:rPr>
              <a:pPr>
                <a:spcBef>
                  <a:spcPct val="0"/>
                </a:spcBef>
              </a:pPr>
              <a:t>39</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a:extLst>
              <a:ext uri="{FF2B5EF4-FFF2-40B4-BE49-F238E27FC236}">
                <a16:creationId xmlns:a16="http://schemas.microsoft.com/office/drawing/2014/main" id="{28708932-7378-4801-9F83-5C41638F271E}"/>
              </a:ext>
            </a:extLst>
          </p:cNvPr>
          <p:cNvSpPr>
            <a:spLocks noGrp="1" noRot="1" noChangeAspect="1" noChangeArrowheads="1" noTextEdit="1"/>
          </p:cNvSpPr>
          <p:nvPr>
            <p:ph type="sldImg"/>
          </p:nvPr>
        </p:nvSpPr>
        <p:spPr>
          <a:ln/>
        </p:spPr>
      </p:sp>
      <p:sp>
        <p:nvSpPr>
          <p:cNvPr id="14339" name="ノート プレースホルダー 2">
            <a:extLst>
              <a:ext uri="{FF2B5EF4-FFF2-40B4-BE49-F238E27FC236}">
                <a16:creationId xmlns:a16="http://schemas.microsoft.com/office/drawing/2014/main" id="{6F87113C-3289-49C1-8E5A-E4BB56B0F9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警察庁サイバー犯罪対策プロジェクト　ウェブサイトの広報資料を引用している。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刑法のウイルス作成罪や不正アクセス禁止法など、情報セキュリティに関する法整備が進んでいるが、インターネットの普及とともに犯罪も増加傾向にある。</a:t>
            </a:r>
            <a:endParaRPr lang="en-US" altLang="ja-JP" dirty="0">
              <a:latin typeface="ＭＳ Ｐ明朝" panose="02020600040205080304" pitchFamily="18" charset="-128"/>
            </a:endParaRPr>
          </a:p>
          <a:p>
            <a:pPr marL="171450" indent="-171450">
              <a:buFont typeface="Wingdings" panose="05000000000000000000" pitchFamily="2" charset="2"/>
              <a:buChar char="l"/>
            </a:pPr>
            <a:endParaRPr lang="ja-JP" altLang="en-US" dirty="0">
              <a:latin typeface="メイリオ" panose="020B0604030504040204" pitchFamily="50" charset="-128"/>
              <a:ea typeface="メイリオ" panose="020B0604030504040204" pitchFamily="50" charset="-128"/>
            </a:endParaRPr>
          </a:p>
          <a:p>
            <a:endParaRPr lang="ja-JP" altLang="en-US" dirty="0"/>
          </a:p>
        </p:txBody>
      </p:sp>
      <p:sp>
        <p:nvSpPr>
          <p:cNvPr id="14340" name="スライド番号プレースホルダー 3">
            <a:extLst>
              <a:ext uri="{FF2B5EF4-FFF2-40B4-BE49-F238E27FC236}">
                <a16:creationId xmlns:a16="http://schemas.microsoft.com/office/drawing/2014/main" id="{DBAE8D48-0D00-47C3-A883-2AEAF3699E0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49458B-B20C-4252-9E97-C1226B490AF7}" type="slidenum">
              <a:rPr lang="en-US" altLang="ja-JP" smtClean="0">
                <a:latin typeface="メイリオ" panose="020B0604030504040204" pitchFamily="50" charset="-128"/>
                <a:ea typeface="メイリオ" panose="020B0604030504040204" pitchFamily="50" charset="-128"/>
              </a:rPr>
              <a:pPr>
                <a:spcBef>
                  <a:spcPct val="0"/>
                </a:spcBef>
              </a:pPr>
              <a:t>4</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9387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パスワードによる認証は簡便なため広く使われている反面、所持や生体情報による認証とは異なり、知ってしまえば悪用はたやすい。</a:t>
            </a:r>
            <a:endParaRPr lang="en-US" altLang="ja-JP" dirty="0"/>
          </a:p>
          <a:p>
            <a:pPr marL="171450" indent="-171450">
              <a:buFont typeface="Wingdings" panose="05000000000000000000" pitchFamily="2" charset="2"/>
              <a:buChar char="l"/>
            </a:pPr>
            <a:r>
              <a:rPr lang="ja-JP" altLang="en-US" dirty="0"/>
              <a:t>そのためパスワードを窃取する手口は巧妙になる一方で、パスワード窃取による被害は後を絶たない。</a:t>
            </a:r>
            <a:endParaRPr lang="en-US" altLang="ja-JP" dirty="0"/>
          </a:p>
          <a:p>
            <a:pPr marL="171450" indent="-171450">
              <a:buFont typeface="Wingdings" panose="05000000000000000000" pitchFamily="2" charset="2"/>
              <a:buChar char="l"/>
            </a:pPr>
            <a:r>
              <a:rPr lang="ja-JP" altLang="en-US" dirty="0"/>
              <a:t>普及が拡大するクラウドサービスを安全に利用するために、サービス提供者も、パスワードだけの認証ではなく、多要素認証や多段階認証などを提供しており、その場合は活用する。</a:t>
            </a:r>
            <a:endParaRPr lang="en-US" altLang="ja-JP"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40</a:t>
            </a:fld>
            <a:endParaRPr lang="en-US" altLang="ja-JP"/>
          </a:p>
        </p:txBody>
      </p:sp>
    </p:spTree>
    <p:extLst>
      <p:ext uri="{BB962C8B-B14F-4D97-AF65-F5344CB8AC3E}">
        <p14:creationId xmlns:p14="http://schemas.microsoft.com/office/powerpoint/2010/main" val="69101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en-US" altLang="ja-JP" dirty="0"/>
              <a:t>｢</a:t>
            </a:r>
            <a:r>
              <a:rPr lang="ja-JP" altLang="en-US" dirty="0"/>
              <a:t>長く</a:t>
            </a:r>
            <a:r>
              <a:rPr lang="en-US" altLang="ja-JP" dirty="0"/>
              <a:t>｣｢</a:t>
            </a:r>
            <a:r>
              <a:rPr lang="ja-JP" altLang="en-US" dirty="0"/>
              <a:t>複雑に</a:t>
            </a:r>
            <a:r>
              <a:rPr lang="en-US" altLang="ja-JP" dirty="0"/>
              <a:t>｣</a:t>
            </a:r>
            <a:r>
              <a:rPr lang="ja-JP" altLang="en-US" dirty="0"/>
              <a:t>にすると強度は増すが、憶えにくくなり、複数のサービスで「使い回し」してしまう。</a:t>
            </a:r>
            <a:endParaRPr lang="en-US" altLang="ja-JP" dirty="0"/>
          </a:p>
          <a:p>
            <a:pPr marL="171450" indent="-171450">
              <a:buFont typeface="Wingdings" panose="05000000000000000000" pitchFamily="2" charset="2"/>
              <a:buChar char="l"/>
            </a:pPr>
            <a:r>
              <a:rPr lang="en-US" altLang="ja-JP" dirty="0"/>
              <a:t>｢</a:t>
            </a:r>
            <a:r>
              <a:rPr lang="ja-JP" altLang="en-US" dirty="0"/>
              <a:t>長く</a:t>
            </a:r>
            <a:r>
              <a:rPr lang="en-US" altLang="ja-JP" dirty="0"/>
              <a:t>｣｢</a:t>
            </a:r>
            <a:r>
              <a:rPr lang="ja-JP" altLang="en-US" dirty="0"/>
              <a:t>複雑に</a:t>
            </a:r>
            <a:r>
              <a:rPr lang="en-US" altLang="ja-JP" dirty="0"/>
              <a:t>｣</a:t>
            </a:r>
            <a:r>
              <a:rPr lang="ja-JP" altLang="en-US" dirty="0"/>
              <a:t>しかし</a:t>
            </a:r>
            <a:r>
              <a:rPr lang="en-US" altLang="ja-JP" dirty="0"/>
              <a:t>｢</a:t>
            </a:r>
            <a:r>
              <a:rPr lang="ja-JP" altLang="en-US" dirty="0"/>
              <a:t>使い回さない</a:t>
            </a:r>
            <a:r>
              <a:rPr lang="en-US" altLang="ja-JP" dirty="0"/>
              <a:t>｣</a:t>
            </a:r>
            <a:r>
              <a:rPr lang="ja-JP" altLang="en-US" dirty="0"/>
              <a:t>ための工夫が必要である。</a:t>
            </a:r>
            <a:endParaRPr lang="ja-JP" altLang="en-US" dirty="0">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41</a:t>
            </a:fld>
            <a:endParaRPr lang="en-US" altLang="ja-JP" dirty="0"/>
          </a:p>
        </p:txBody>
      </p:sp>
    </p:spTree>
    <p:extLst>
      <p:ext uri="{BB962C8B-B14F-4D97-AF65-F5344CB8AC3E}">
        <p14:creationId xmlns:p14="http://schemas.microsoft.com/office/powerpoint/2010/main" val="916510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スライド イメージ プレースホルダー 1">
            <a:extLst>
              <a:ext uri="{FF2B5EF4-FFF2-40B4-BE49-F238E27FC236}">
                <a16:creationId xmlns:a16="http://schemas.microsoft.com/office/drawing/2014/main" id="{BCC071D1-8A53-4616-BC0E-1B53B378B339}"/>
              </a:ext>
            </a:extLst>
          </p:cNvPr>
          <p:cNvSpPr>
            <a:spLocks noGrp="1" noRot="1" noChangeAspect="1" noChangeArrowheads="1" noTextEdit="1"/>
          </p:cNvSpPr>
          <p:nvPr>
            <p:ph type="sldImg"/>
          </p:nvPr>
        </p:nvSpPr>
        <p:spPr>
          <a:ln/>
        </p:spPr>
      </p:sp>
      <p:sp>
        <p:nvSpPr>
          <p:cNvPr id="91139" name="ノート プレースホルダー 2">
            <a:extLst>
              <a:ext uri="{FF2B5EF4-FFF2-40B4-BE49-F238E27FC236}">
                <a16:creationId xmlns:a16="http://schemas.microsoft.com/office/drawing/2014/main" id="{DB8D4B2F-D435-4DB3-A2BF-FC165B4967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社内</a:t>
            </a:r>
            <a:r>
              <a:rPr lang="en-US" altLang="ja-JP" dirty="0">
                <a:latin typeface="Century" panose="02040604050505020304" pitchFamily="18" charset="0"/>
              </a:rPr>
              <a:t>LAN</a:t>
            </a:r>
            <a:r>
              <a:rPr lang="ja-JP" altLang="en-US" dirty="0"/>
              <a:t>やウェブサービスなど、ネットワークを使って複数の人がファイルやデータを共有して業務を行うことが増えている。</a:t>
            </a:r>
            <a:endParaRPr lang="en-US" altLang="ja-JP" dirty="0"/>
          </a:p>
          <a:p>
            <a:pPr marL="171450" indent="-171450">
              <a:buFont typeface="Wingdings" panose="05000000000000000000" pitchFamily="2" charset="2"/>
              <a:buChar char="l"/>
            </a:pPr>
            <a:r>
              <a:rPr lang="ja-JP" altLang="en-US" dirty="0"/>
              <a:t>このような環境では「誰に」「どの情報</a:t>
            </a:r>
            <a:r>
              <a:rPr lang="en-US" altLang="ja-JP" dirty="0"/>
              <a:t>(</a:t>
            </a:r>
            <a:r>
              <a:rPr lang="ja-JP" altLang="en-US" dirty="0"/>
              <a:t>ファイル、データ</a:t>
            </a:r>
            <a:r>
              <a:rPr lang="en-US" altLang="ja-JP" dirty="0"/>
              <a:t>)</a:t>
            </a:r>
            <a:r>
              <a:rPr lang="ja-JP" altLang="en-US" dirty="0"/>
              <a:t>に」「どのようなアクセス</a:t>
            </a:r>
            <a:r>
              <a:rPr lang="en-US" altLang="ja-JP" dirty="0"/>
              <a:t>(</a:t>
            </a:r>
            <a:r>
              <a:rPr lang="ja-JP" altLang="en-US" dirty="0"/>
              <a:t>読む、書く、実行する</a:t>
            </a:r>
            <a:r>
              <a:rPr lang="en-US" altLang="ja-JP" dirty="0"/>
              <a:t>)</a:t>
            </a:r>
            <a:r>
              <a:rPr lang="ja-JP" altLang="en-US" dirty="0"/>
              <a:t>を許可するか、しないかを決めて技術的に制限しないと、不正にアクセスされてしまう危険がある。</a:t>
            </a:r>
            <a:endParaRPr lang="en-US" altLang="ja-JP" dirty="0"/>
          </a:p>
          <a:p>
            <a:endParaRPr lang="ja-JP" altLang="en-US" dirty="0"/>
          </a:p>
        </p:txBody>
      </p:sp>
      <p:sp>
        <p:nvSpPr>
          <p:cNvPr id="91140" name="スライド番号プレースホルダー 3">
            <a:extLst>
              <a:ext uri="{FF2B5EF4-FFF2-40B4-BE49-F238E27FC236}">
                <a16:creationId xmlns:a16="http://schemas.microsoft.com/office/drawing/2014/main" id="{4FD485EE-CAAC-4874-A801-0E35DD89ED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BAC3C1-BEBD-4FEB-83D3-F110327B1E27}" type="slidenum">
              <a:rPr lang="en-US" altLang="ja-JP" smtClean="0">
                <a:latin typeface="メイリオ" panose="020B0604030504040204" pitchFamily="50" charset="-128"/>
                <a:ea typeface="メイリオ" panose="020B0604030504040204" pitchFamily="50" charset="-128"/>
              </a:rPr>
              <a:pPr>
                <a:spcBef>
                  <a:spcPct val="0"/>
                </a:spcBef>
              </a:pPr>
              <a:t>42</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530874"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ネットワークを利用して複数の人が情報を共有する環境が増えている。</a:t>
            </a:r>
            <a:endParaRPr lang="en-US" altLang="ja-JP" dirty="0"/>
          </a:p>
          <a:p>
            <a:r>
              <a:rPr lang="ja-JP" altLang="en-US" dirty="0"/>
              <a:t>①文書など大量の電子化ファイルを社内で共有するためのファイルサーバーや</a:t>
            </a:r>
            <a:r>
              <a:rPr lang="en-US" altLang="ja-JP" dirty="0">
                <a:latin typeface="Century" panose="02040604050505020304" pitchFamily="18" charset="0"/>
              </a:rPr>
              <a:t>NAS(Network Attached Storage)</a:t>
            </a:r>
            <a:endParaRPr lang="en-US" altLang="ja-JP" dirty="0"/>
          </a:p>
          <a:p>
            <a:r>
              <a:rPr lang="ja-JP" altLang="en-US" dirty="0"/>
              <a:t>②インターネット接続機能を備えた複合機</a:t>
            </a:r>
            <a:r>
              <a:rPr lang="en-US" altLang="ja-JP" dirty="0">
                <a:latin typeface="Century" panose="02040604050505020304" pitchFamily="18" charset="0"/>
              </a:rPr>
              <a:t>(</a:t>
            </a:r>
            <a:r>
              <a:rPr lang="ja-JP" altLang="en-US" dirty="0"/>
              <a:t>プリンタ、コピー、</a:t>
            </a:r>
            <a:r>
              <a:rPr lang="en-US" altLang="ja-JP" dirty="0"/>
              <a:t>FAX</a:t>
            </a:r>
            <a:r>
              <a:rPr lang="ja-JP" altLang="en-US" dirty="0"/>
              <a:t>、スキャナ、ファイルサーバーなど多様な機能を持ったオフィス機器</a:t>
            </a:r>
            <a:r>
              <a:rPr lang="en-US" altLang="ja-JP" dirty="0"/>
              <a:t>)</a:t>
            </a:r>
          </a:p>
          <a:p>
            <a:r>
              <a:rPr lang="ja-JP" altLang="en-US" dirty="0"/>
              <a:t>③インターネットを介して利用するクラウドサービス</a:t>
            </a:r>
            <a:endParaRPr lang="en-US" altLang="ja-JP" dirty="0"/>
          </a:p>
          <a:p>
            <a:r>
              <a:rPr lang="ja-JP" altLang="en-US" dirty="0"/>
              <a:t>④ビデオ会議システム、ウェブカメラなどのオフィス機器</a:t>
            </a:r>
            <a:endParaRPr lang="en-US" altLang="ja-JP" dirty="0"/>
          </a:p>
          <a:p>
            <a:pPr marL="171450" indent="-171450">
              <a:buFont typeface="Wingdings" panose="05000000000000000000" pitchFamily="2" charset="2"/>
              <a:buChar char="l"/>
            </a:pPr>
            <a:r>
              <a:rPr lang="ja-JP" altLang="en-US" dirty="0"/>
              <a:t>業務を効率化するためネットワークに接続できるオフィス機器やクラウドサービスは爆発的に増加している。</a:t>
            </a:r>
            <a:endParaRPr lang="en-US" altLang="ja-JP" dirty="0"/>
          </a:p>
          <a:p>
            <a:pPr marL="171450" indent="-171450">
              <a:buFont typeface="Wingdings" panose="05000000000000000000" pitchFamily="2" charset="2"/>
              <a:buChar char="l"/>
            </a:pPr>
            <a:r>
              <a:rPr lang="ja-JP" altLang="en-US" dirty="0"/>
              <a:t>その一方でアクセスしてもよい人を制限して機器やサービスの設定を行わないと、知らぬ間に無関係な人に不正アクセスされてしまうおそれがある。</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43</a:t>
            </a:fld>
            <a:endParaRPr lang="en-US" altLang="ja-JP" dirty="0"/>
          </a:p>
        </p:txBody>
      </p:sp>
    </p:spTree>
    <p:extLst>
      <p:ext uri="{BB962C8B-B14F-4D97-AF65-F5344CB8AC3E}">
        <p14:creationId xmlns:p14="http://schemas.microsoft.com/office/powerpoint/2010/main" val="1624116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useBgFill="1">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t>ネットワーク接続可能なオフィス機器やクラウドサービスは、</a:t>
            </a:r>
            <a:r>
              <a:rPr lang="ja-JP" altLang="en-US" dirty="0">
                <a:latin typeface="Century" panose="02040604050505020304" pitchFamily="18" charset="0"/>
              </a:rPr>
              <a:t>特定の人やグループしかアクセスできないようにするアクセス制御機能を備えていることが多い。</a:t>
            </a:r>
            <a:endParaRPr lang="en-US" altLang="ja-JP" dirty="0">
              <a:latin typeface="Century" panose="02040604050505020304" pitchFamily="18" charset="0"/>
            </a:endParaRPr>
          </a:p>
          <a:p>
            <a:pPr marL="171450" indent="-171450">
              <a:buFont typeface="Wingdings" panose="05000000000000000000" pitchFamily="2" charset="2"/>
              <a:buChar char="l"/>
            </a:pPr>
            <a:r>
              <a:rPr lang="ja-JP" altLang="en-US" dirty="0">
                <a:latin typeface="Century" panose="02040604050505020304" pitchFamily="18" charset="0"/>
              </a:rPr>
              <a:t>ファイルサーバーなどのオフィス機器や、業務で利用するクラウドサービスに秘密情報や重要情報を保存する場合は、必要な人だけしかアクセスできないように、アクセス制御機能を活用する</a:t>
            </a:r>
            <a:r>
              <a:rPr lang="ja-JP" altLang="en-US" dirty="0"/>
              <a:t>。</a:t>
            </a:r>
            <a:endParaRPr lang="en-US" altLang="ja-JP" dirty="0"/>
          </a:p>
          <a:p>
            <a:pPr marL="171450" indent="-171450">
              <a:buFont typeface="Wingdings" panose="05000000000000000000" pitchFamily="2" charset="2"/>
              <a:buChar char="l"/>
            </a:pPr>
            <a:r>
              <a:rPr lang="ja-JP" altLang="en-US" dirty="0"/>
              <a:t>また、異動や退職に伴いアクセスする必要がなくなった時には、速やかに設定を変更して、不正なアクセスができないようにする。</a:t>
            </a:r>
            <a:endParaRPr lang="en-US" altLang="ja-JP" dirty="0"/>
          </a:p>
          <a:p>
            <a:endParaRPr lang="ja-JP" altLang="en-US" dirty="0">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44</a:t>
            </a:fld>
            <a:endParaRPr lang="en-US" altLang="ja-JP" dirty="0"/>
          </a:p>
        </p:txBody>
      </p:sp>
    </p:spTree>
    <p:extLst>
      <p:ext uri="{BB962C8B-B14F-4D97-AF65-F5344CB8AC3E}">
        <p14:creationId xmlns:p14="http://schemas.microsoft.com/office/powerpoint/2010/main" val="4192998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スライド イメージ プレースホルダー 1">
            <a:extLst>
              <a:ext uri="{FF2B5EF4-FFF2-40B4-BE49-F238E27FC236}">
                <a16:creationId xmlns:a16="http://schemas.microsoft.com/office/drawing/2014/main" id="{00607AD1-2458-4F7E-86F6-22D6CDFE8CB3}"/>
              </a:ext>
            </a:extLst>
          </p:cNvPr>
          <p:cNvSpPr>
            <a:spLocks noGrp="1" noRot="1" noChangeAspect="1" noChangeArrowheads="1" noTextEdit="1"/>
          </p:cNvSpPr>
          <p:nvPr>
            <p:ph type="sldImg"/>
          </p:nvPr>
        </p:nvSpPr>
        <p:spPr>
          <a:ln/>
        </p:spPr>
      </p:sp>
      <p:sp>
        <p:nvSpPr>
          <p:cNvPr id="95235" name="ノート プレースホルダー 2">
            <a:extLst>
              <a:ext uri="{FF2B5EF4-FFF2-40B4-BE49-F238E27FC236}">
                <a16:creationId xmlns:a16="http://schemas.microsoft.com/office/drawing/2014/main" id="{8841D29E-4EA9-4883-82EB-5E0C1A65E0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技術的なサイバー攻撃や人間の弱点を狙った詐欺など、攻撃手口は巧妙化を続け、被害は引き続き起きている。</a:t>
            </a:r>
            <a:endParaRPr lang="en-US" altLang="ja-JP" dirty="0"/>
          </a:p>
          <a:p>
            <a:pPr marL="171450" indent="-171450">
              <a:buFont typeface="Wingdings" panose="05000000000000000000" pitchFamily="2" charset="2"/>
              <a:buChar char="l"/>
            </a:pPr>
            <a:r>
              <a:rPr lang="ja-JP" altLang="en-US" dirty="0"/>
              <a:t>一方で脆弱性の解消や適切なパスワード管理などの基本的な対策で防げたはずの被害も多い。</a:t>
            </a:r>
            <a:endParaRPr lang="en-US" altLang="ja-JP" dirty="0"/>
          </a:p>
          <a:p>
            <a:pPr marL="171450" indent="-171450">
              <a:buFont typeface="Wingdings" panose="05000000000000000000" pitchFamily="2" charset="2"/>
              <a:buChar char="l"/>
            </a:pPr>
            <a:r>
              <a:rPr lang="ja-JP" altLang="en-US" dirty="0"/>
              <a:t>最近のセキュリティ事故は、一部の不注意や脆弱性が原因で、組織全体さらに顧客や取引先等の関係者にまで被害が及ぶことが多い。手口とその対策を社内で共有し、全員が実行することは最も重要な「対策」である。</a:t>
            </a:r>
          </a:p>
        </p:txBody>
      </p:sp>
      <p:sp>
        <p:nvSpPr>
          <p:cNvPr id="95236" name="スライド番号プレースホルダー 3">
            <a:extLst>
              <a:ext uri="{FF2B5EF4-FFF2-40B4-BE49-F238E27FC236}">
                <a16:creationId xmlns:a16="http://schemas.microsoft.com/office/drawing/2014/main" id="{25FBA24D-96B2-41D5-B476-7769B6CDF1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EBBBD81-CF1E-4B28-A929-D24812DFBD4F}" type="slidenum">
              <a:rPr lang="en-US" altLang="ja-JP" smtClean="0">
                <a:latin typeface="メイリオ" panose="020B0604030504040204" pitchFamily="50" charset="-128"/>
                <a:ea typeface="メイリオ" panose="020B0604030504040204" pitchFamily="50" charset="-128"/>
              </a:rPr>
              <a:pPr>
                <a:spcBef>
                  <a:spcPct val="0"/>
                </a:spcBef>
              </a:pPr>
              <a:t>45</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720041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530874"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t>日々発生する脅威や攻撃手口について、偏りなく認識するためには、公的機関、民間団体、企業などが公開しているセキュリティ関連情報を適宜に参照する必要がある。</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46</a:t>
            </a:fld>
            <a:endParaRPr lang="en-US" altLang="ja-JP" dirty="0"/>
          </a:p>
        </p:txBody>
      </p:sp>
    </p:spTree>
    <p:extLst>
      <p:ext uri="{BB962C8B-B14F-4D97-AF65-F5344CB8AC3E}">
        <p14:creationId xmlns:p14="http://schemas.microsoft.com/office/powerpoint/2010/main" val="4079154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523280" y="4721225"/>
            <a:ext cx="6282333" cy="5000972"/>
          </a:xfrm>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latin typeface="ＭＳ Ｐ明朝" panose="02020600040205080304" pitchFamily="18" charset="-128"/>
              </a:rPr>
              <a:t>セキュリティに関わる情報を収集するには様々な方法があるが、公的機関・民間団体・企業のセキュリティ情報のポータルサイトとして「ここからセキュリティ！」がある。</a:t>
            </a:r>
            <a:endParaRPr lang="en-US" altLang="ja-JP" dirty="0">
              <a:latin typeface="ＭＳ Ｐ明朝" panose="02020600040205080304" pitchFamily="18" charset="-128"/>
            </a:endParaRPr>
          </a:p>
          <a:p>
            <a:pPr marL="180975"/>
            <a:r>
              <a:rPr lang="en-US" altLang="ja-JP" dirty="0">
                <a:latin typeface="ＭＳ Ｐ明朝" panose="02020600040205080304" pitchFamily="18" charset="-128"/>
              </a:rPr>
              <a:t>IPA</a:t>
            </a:r>
            <a:r>
              <a:rPr lang="ja-JP" altLang="en-US" dirty="0">
                <a:latin typeface="ＭＳ Ｐ明朝" panose="02020600040205080304" pitchFamily="18" charset="-128"/>
              </a:rPr>
              <a:t>ここからセキュリティ！</a:t>
            </a:r>
            <a:r>
              <a:rPr lang="en-US" altLang="ja-JP" dirty="0">
                <a:latin typeface="Century" panose="02040604050505020304" pitchFamily="18" charset="0"/>
              </a:rPr>
              <a:t>https://www.ipa.go.jp/security/kokokara/</a:t>
            </a:r>
          </a:p>
          <a:p>
            <a:pPr marL="180975"/>
            <a:r>
              <a:rPr lang="ja-JP" altLang="en-US" dirty="0">
                <a:latin typeface="Century" panose="02040604050505020304" pitchFamily="18" charset="0"/>
              </a:rPr>
              <a:t>「情報セキュリティに関するデータとレポート」</a:t>
            </a:r>
            <a:r>
              <a:rPr lang="en-US" altLang="ja-JP" dirty="0">
                <a:latin typeface="Century" panose="02040604050505020304" pitchFamily="18" charset="0"/>
              </a:rPr>
              <a:t>※</a:t>
            </a:r>
            <a:r>
              <a:rPr lang="ja-JP" altLang="en-US" dirty="0">
                <a:latin typeface="Century" panose="02040604050505020304" pitchFamily="18" charset="0"/>
              </a:rPr>
              <a:t>以下の組織が公表する最新情報</a:t>
            </a:r>
            <a:endParaRPr lang="en-US" altLang="ja-JP" dirty="0">
              <a:latin typeface="Century" panose="02040604050505020304" pitchFamily="18" charset="0"/>
            </a:endParaRPr>
          </a:p>
          <a:p>
            <a:pPr marL="180975"/>
            <a:r>
              <a:rPr lang="ja-JP" altLang="en-US" dirty="0">
                <a:latin typeface="Century" panose="02040604050505020304" pitchFamily="18" charset="0"/>
              </a:rPr>
              <a:t>①官民ボード</a:t>
            </a:r>
            <a:endParaRPr lang="en-US" altLang="ja-JP" dirty="0">
              <a:latin typeface="Century" panose="02040604050505020304" pitchFamily="18" charset="0"/>
            </a:endParaRPr>
          </a:p>
          <a:p>
            <a:pPr marL="180975"/>
            <a:r>
              <a:rPr lang="ja-JP" altLang="en-US" dirty="0">
                <a:latin typeface="Century" panose="02040604050505020304" pitchFamily="18" charset="0"/>
              </a:rPr>
              <a:t>②警察庁</a:t>
            </a:r>
            <a:endParaRPr lang="en-US" altLang="ja-JP" dirty="0">
              <a:latin typeface="Century" panose="02040604050505020304" pitchFamily="18" charset="0"/>
            </a:endParaRPr>
          </a:p>
          <a:p>
            <a:pPr marL="180975"/>
            <a:r>
              <a:rPr lang="ja-JP" altLang="en-US" dirty="0">
                <a:latin typeface="Century" panose="02040604050505020304" pitchFamily="18" charset="0"/>
              </a:rPr>
              <a:t>③総務省</a:t>
            </a:r>
            <a:endParaRPr lang="en-US" altLang="ja-JP" dirty="0">
              <a:latin typeface="Century" panose="02040604050505020304" pitchFamily="18" charset="0"/>
            </a:endParaRPr>
          </a:p>
          <a:p>
            <a:pPr marL="180975"/>
            <a:r>
              <a:rPr lang="ja-JP" altLang="en-US" dirty="0">
                <a:latin typeface="Century" panose="02040604050505020304" pitchFamily="18" charset="0"/>
              </a:rPr>
              <a:t>④経済産業省</a:t>
            </a:r>
            <a:endParaRPr lang="en-US" altLang="ja-JP" dirty="0">
              <a:latin typeface="Century" panose="02040604050505020304" pitchFamily="18" charset="0"/>
            </a:endParaRPr>
          </a:p>
          <a:p>
            <a:pPr marL="180975"/>
            <a:r>
              <a:rPr lang="ja-JP" altLang="en-US" dirty="0">
                <a:latin typeface="Century" panose="02040604050505020304" pitchFamily="18" charset="0"/>
              </a:rPr>
              <a:t>⑤内閣サイバーセキュリティセンター</a:t>
            </a:r>
            <a:r>
              <a:rPr lang="en-US" altLang="ja-JP" dirty="0">
                <a:latin typeface="Century" panose="02040604050505020304" pitchFamily="18" charset="0"/>
              </a:rPr>
              <a:t>(NISC)</a:t>
            </a:r>
          </a:p>
          <a:p>
            <a:pPr marL="180975"/>
            <a:r>
              <a:rPr lang="ja-JP" altLang="en-US" dirty="0">
                <a:latin typeface="Century" panose="02040604050505020304" pitchFamily="18" charset="0"/>
              </a:rPr>
              <a:t>⑥</a:t>
            </a:r>
            <a:r>
              <a:rPr lang="en-US" altLang="ja-JP" dirty="0">
                <a:latin typeface="Century" panose="02040604050505020304" pitchFamily="18" charset="0"/>
              </a:rPr>
              <a:t>NICT(</a:t>
            </a:r>
            <a:r>
              <a:rPr lang="zh-TW" altLang="en-US" dirty="0"/>
              <a:t>国立研究開発法人情報通信研究機構</a:t>
            </a:r>
            <a:r>
              <a:rPr lang="en-US" altLang="ja-JP" dirty="0">
                <a:latin typeface="Century" panose="02040604050505020304" pitchFamily="18" charset="0"/>
              </a:rPr>
              <a:t>)</a:t>
            </a:r>
          </a:p>
          <a:p>
            <a:pPr marL="180975"/>
            <a:r>
              <a:rPr lang="ja-JP" altLang="en-US" dirty="0">
                <a:latin typeface="Century" panose="02040604050505020304" pitchFamily="18" charset="0"/>
              </a:rPr>
              <a:t>⑦</a:t>
            </a:r>
            <a:r>
              <a:rPr lang="en-US" altLang="ja-JP" dirty="0">
                <a:latin typeface="Century" panose="02040604050505020304" pitchFamily="18" charset="0"/>
              </a:rPr>
              <a:t>IPA</a:t>
            </a:r>
          </a:p>
          <a:p>
            <a:pPr marL="180975"/>
            <a:r>
              <a:rPr lang="ja-JP" altLang="en-US" dirty="0">
                <a:latin typeface="Century" panose="02040604050505020304" pitchFamily="18" charset="0"/>
              </a:rPr>
              <a:t>⑧</a:t>
            </a:r>
            <a:r>
              <a:rPr lang="en-US" altLang="ja-JP" dirty="0">
                <a:latin typeface="Century" panose="02040604050505020304" pitchFamily="18" charset="0"/>
              </a:rPr>
              <a:t>JNSA(</a:t>
            </a:r>
            <a:r>
              <a:rPr lang="ja-JP" altLang="en-US" dirty="0">
                <a:latin typeface="Century" panose="02040604050505020304" pitchFamily="18" charset="0"/>
              </a:rPr>
              <a:t>特定非営利活動法人日本ネットワークセキュリティ協会</a:t>
            </a:r>
            <a:r>
              <a:rPr lang="en-US" altLang="ja-JP" dirty="0">
                <a:latin typeface="Century" panose="02040604050505020304" pitchFamily="18" charset="0"/>
              </a:rPr>
              <a:t>)</a:t>
            </a:r>
          </a:p>
          <a:p>
            <a:pPr marL="180975">
              <a:tabLst>
                <a:tab pos="1257300" algn="l"/>
              </a:tabLst>
            </a:pPr>
            <a:r>
              <a:rPr lang="ja-JP" altLang="en-US" dirty="0">
                <a:latin typeface="Century" panose="02040604050505020304" pitchFamily="18" charset="0"/>
              </a:rPr>
              <a:t>⑨</a:t>
            </a:r>
            <a:r>
              <a:rPr lang="en-US" altLang="ja-JP" dirty="0">
                <a:latin typeface="Century" panose="02040604050505020304" pitchFamily="18" charset="0"/>
              </a:rPr>
              <a:t>JPCERT/CC(Japan Computer Emergency Response Team Coordination Center )</a:t>
            </a:r>
          </a:p>
          <a:p>
            <a:pPr marL="180975">
              <a:tabLst>
                <a:tab pos="1257300" algn="l"/>
              </a:tabLst>
            </a:pPr>
            <a:r>
              <a:rPr lang="ja-JP" altLang="en-US" dirty="0">
                <a:latin typeface="Century" panose="02040604050505020304" pitchFamily="18" charset="0"/>
              </a:rPr>
              <a:t>⑩</a:t>
            </a:r>
            <a:r>
              <a:rPr lang="ja-JP" altLang="en-US" dirty="0"/>
              <a:t>フィッシング対策協議会</a:t>
            </a:r>
            <a:endParaRPr lang="en-US" altLang="ja-JP" dirty="0"/>
          </a:p>
          <a:p>
            <a:pPr marL="180975">
              <a:tabLst>
                <a:tab pos="1257300" algn="l"/>
              </a:tabLst>
            </a:pPr>
            <a:r>
              <a:rPr lang="ja-JP" altLang="en-US" dirty="0"/>
              <a:t>⑪</a:t>
            </a:r>
            <a:r>
              <a:rPr lang="en-US" altLang="ja-JP" dirty="0">
                <a:latin typeface="Century" panose="02040604050505020304" pitchFamily="18" charset="0"/>
              </a:rPr>
              <a:t>IBM</a:t>
            </a:r>
          </a:p>
          <a:p>
            <a:pPr marL="180975">
              <a:tabLst>
                <a:tab pos="1257300" algn="l"/>
              </a:tabLst>
            </a:pPr>
            <a:r>
              <a:rPr lang="ja-JP" altLang="en-US" dirty="0"/>
              <a:t>⑫シマンテック</a:t>
            </a:r>
            <a:endParaRPr lang="en-US" altLang="ja-JP" dirty="0"/>
          </a:p>
          <a:p>
            <a:pPr marL="180975">
              <a:tabLst>
                <a:tab pos="1257300" algn="l"/>
              </a:tabLst>
            </a:pPr>
            <a:r>
              <a:rPr lang="ja-JP" altLang="en-US" dirty="0"/>
              <a:t>⑬トレンドマイクロ</a:t>
            </a:r>
            <a:endParaRPr lang="en-US" altLang="ja-JP" dirty="0"/>
          </a:p>
          <a:p>
            <a:pPr marL="180975">
              <a:tabLst>
                <a:tab pos="1257300" algn="l"/>
              </a:tabLst>
            </a:pPr>
            <a:r>
              <a:rPr lang="ja-JP" altLang="en-US" dirty="0"/>
              <a:t>⑭ラック</a:t>
            </a:r>
            <a:endParaRPr lang="en-US" altLang="ja-JP" dirty="0"/>
          </a:p>
          <a:p>
            <a:pPr marL="180975">
              <a:tabLst>
                <a:tab pos="1257300" algn="l"/>
              </a:tabLst>
            </a:pPr>
            <a:r>
              <a:rPr lang="ja-JP" altLang="en-US" dirty="0"/>
              <a:t>⑮マカフィー</a:t>
            </a:r>
            <a:endParaRPr lang="en-US" altLang="ja-JP" dirty="0"/>
          </a:p>
          <a:p>
            <a:pPr marL="180975">
              <a:tabLst>
                <a:tab pos="1257300" algn="l"/>
              </a:tabLst>
            </a:pPr>
            <a:endParaRPr lang="en-US" altLang="ja-JP" dirty="0"/>
          </a:p>
          <a:p>
            <a:pPr marL="180975">
              <a:tabLst>
                <a:tab pos="1257300" algn="l"/>
              </a:tabLst>
            </a:pPr>
            <a:endParaRPr lang="en-US" altLang="ja-JP" dirty="0"/>
          </a:p>
          <a:p>
            <a:pPr marL="180975">
              <a:tabLst>
                <a:tab pos="1257300" algn="l"/>
              </a:tabLst>
            </a:pPr>
            <a:endParaRPr lang="en-US" altLang="ja-JP" dirty="0">
              <a:latin typeface="Century" panose="02040604050505020304" pitchFamily="18" charset="0"/>
            </a:endParaRPr>
          </a:p>
          <a:p>
            <a:pPr marL="180975"/>
            <a:endParaRPr lang="en-US" altLang="ja-JP" dirty="0">
              <a:latin typeface="Century" panose="02040604050505020304" pitchFamily="18" charset="0"/>
            </a:endParaRPr>
          </a:p>
          <a:p>
            <a:pPr marL="180975"/>
            <a:endParaRPr lang="en-US" altLang="ja-JP" dirty="0">
              <a:latin typeface="Century" panose="02040604050505020304" pitchFamily="18" charset="0"/>
            </a:endParaRPr>
          </a:p>
          <a:p>
            <a:pPr marL="180975"/>
            <a:endParaRPr lang="en-US" altLang="ja-JP" dirty="0">
              <a:latin typeface="Century" panose="02040604050505020304" pitchFamily="18" charset="0"/>
            </a:endParaRPr>
          </a:p>
          <a:p>
            <a:pPr marL="180975"/>
            <a:endParaRPr lang="en-US" altLang="ja-JP" dirty="0">
              <a:latin typeface="Century" panose="020406040505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47</a:t>
            </a:fld>
            <a:endParaRPr lang="en-US" altLang="ja-JP"/>
          </a:p>
        </p:txBody>
      </p:sp>
    </p:spTree>
    <p:extLst>
      <p:ext uri="{BB962C8B-B14F-4D97-AF65-F5344CB8AC3E}">
        <p14:creationId xmlns:p14="http://schemas.microsoft.com/office/powerpoint/2010/main" val="3229446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a:extLst>
              <a:ext uri="{FF2B5EF4-FFF2-40B4-BE49-F238E27FC236}">
                <a16:creationId xmlns:a16="http://schemas.microsoft.com/office/drawing/2014/main" id="{94D9EBDC-44F0-405F-AD37-70D97080C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054E889-2204-4DC5-B84E-150D9C894749}" type="slidenum">
              <a:rPr lang="en-US" altLang="ja-JP" smtClean="0">
                <a:latin typeface="メイリオ" panose="020B0604030504040204" pitchFamily="50" charset="-128"/>
                <a:ea typeface="メイリオ" panose="020B0604030504040204" pitchFamily="50" charset="-128"/>
              </a:rPr>
              <a:pPr>
                <a:spcBef>
                  <a:spcPct val="0"/>
                </a:spcBef>
              </a:pPr>
              <a:t>48</a:t>
            </a:fld>
            <a:endParaRPr lang="en-US" altLang="ja-JP" dirty="0">
              <a:latin typeface="メイリオ" panose="020B0604030504040204" pitchFamily="50" charset="-128"/>
              <a:ea typeface="メイリオ" panose="020B0604030504040204" pitchFamily="50" charset="-128"/>
            </a:endParaRPr>
          </a:p>
        </p:txBody>
      </p:sp>
      <p:sp>
        <p:nvSpPr>
          <p:cNvPr id="238595" name="Rectangle 2">
            <a:extLst>
              <a:ext uri="{FF2B5EF4-FFF2-40B4-BE49-F238E27FC236}">
                <a16:creationId xmlns:a16="http://schemas.microsoft.com/office/drawing/2014/main" id="{97606C9F-6315-47EC-947E-445B3F31F83E}"/>
              </a:ext>
            </a:extLst>
          </p:cNvPr>
          <p:cNvSpPr>
            <a:spLocks noGrp="1" noRot="1" noChangeAspect="1" noChangeArrowheads="1" noTextEdit="1"/>
          </p:cNvSpPr>
          <p:nvPr>
            <p:ph type="sldImg"/>
          </p:nvPr>
        </p:nvSpPr>
        <p:spPr>
          <a:ln/>
        </p:spPr>
      </p:sp>
      <p:sp>
        <p:nvSpPr>
          <p:cNvPr id="238596" name="Rectangle 3">
            <a:extLst>
              <a:ext uri="{FF2B5EF4-FFF2-40B4-BE49-F238E27FC236}">
                <a16:creationId xmlns:a16="http://schemas.microsoft.com/office/drawing/2014/main" id="{218A7CB2-EE26-4A2F-9310-FEFB40E2C8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en-US" altLang="ja-JP" dirty="0">
                <a:ea typeface="メイリオ" panose="020B0604030504040204" pitchFamily="50" charset="-128"/>
              </a:rPr>
              <a:t>SECURITY ACTION</a:t>
            </a:r>
            <a:r>
              <a:rPr lang="ja-JP" altLang="en-US" dirty="0">
                <a:latin typeface="+mn-ea"/>
              </a:rPr>
              <a:t>は中小企業自らが、情報セキュリティ対策に取組むことを自己宣言する制度であり、情報セキュリティ向上に役立つ、実用的なツールを提供している。</a:t>
            </a:r>
            <a:endParaRPr lang="en-US" altLang="ja-JP" dirty="0">
              <a:latin typeface="+mn-ea"/>
            </a:endParaRPr>
          </a:p>
          <a:p>
            <a:pPr marL="171450" indent="-171450" eaLnBrk="1" hangingPunct="1">
              <a:buFont typeface="Wingdings" panose="05000000000000000000" pitchFamily="2" charset="2"/>
              <a:buChar char="l"/>
            </a:pPr>
            <a:r>
              <a:rPr lang="ja-JP" altLang="en-US" dirty="0">
                <a:latin typeface="+mn-ea"/>
              </a:rPr>
              <a:t>制度の活用により、情報セキュリティに対する従業員の意識や対策の向上に加え外部に信頼感を与えることができる。</a:t>
            </a:r>
            <a:endParaRPr lang="en-US" altLang="ja-JP" dirty="0">
              <a:latin typeface="+mn-ea"/>
            </a:endParaRPr>
          </a:p>
          <a:p>
            <a:pPr marL="171450" indent="-171450" eaLnBrk="1" hangingPunct="1">
              <a:buFont typeface="Wingdings" panose="05000000000000000000" pitchFamily="2" charset="2"/>
              <a:buChar char="l"/>
            </a:pPr>
            <a:r>
              <a:rPr lang="en-US" altLang="ja-JP" dirty="0">
                <a:ea typeface="メイリオ" panose="020B0604030504040204" pitchFamily="50" charset="-128"/>
              </a:rPr>
              <a:t>SECURITY ACTION</a:t>
            </a:r>
            <a:r>
              <a:rPr lang="ja-JP" altLang="en-US" dirty="0">
                <a:latin typeface="+mn-ea"/>
              </a:rPr>
              <a:t>では、関連するツールを活用することで誰でもセキュリティへの取り組みを始めることができる。</a:t>
            </a:r>
            <a:endParaRPr lang="en-US" altLang="ja-JP" dirty="0">
              <a:latin typeface="+mn-ea"/>
            </a:endParaRPr>
          </a:p>
          <a:p>
            <a:pPr marL="171450" indent="-171450" eaLnBrk="1" hangingPunct="1">
              <a:buFont typeface="Wingdings" panose="05000000000000000000" pitchFamily="2" charset="2"/>
              <a:buChar char="l"/>
            </a:pPr>
            <a:endParaRPr lang="en-US" altLang="ja-JP" dirty="0">
              <a:latin typeface="+mn-ea"/>
            </a:endParaRPr>
          </a:p>
          <a:p>
            <a:pPr marL="171450" indent="-171450" eaLnBrk="1" hangingPunct="1">
              <a:buFont typeface="Wingdings" panose="05000000000000000000" pitchFamily="2" charset="2"/>
              <a:buChar char="l"/>
            </a:pPr>
            <a:endParaRPr lang="en-US" altLang="ja-JP" dirty="0">
              <a:latin typeface="+mn-ea"/>
            </a:endParaRPr>
          </a:p>
        </p:txBody>
      </p:sp>
    </p:spTree>
    <p:extLst>
      <p:ext uri="{BB962C8B-B14F-4D97-AF65-F5344CB8AC3E}">
        <p14:creationId xmlns:p14="http://schemas.microsoft.com/office/powerpoint/2010/main" val="15827794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lang="ja-JP" altLang="en-US" dirty="0">
                <a:latin typeface="+mn-ea"/>
              </a:rPr>
              <a:t>実際に</a:t>
            </a:r>
            <a:r>
              <a:rPr lang="en-US" altLang="ja-JP" dirty="0"/>
              <a:t>SECURITY ACTION</a:t>
            </a:r>
            <a:r>
              <a:rPr lang="ja-JP" altLang="en-US" dirty="0">
                <a:latin typeface="+mn-ea"/>
              </a:rPr>
              <a:t>宣言に取り組んだ事業者の意見</a:t>
            </a:r>
            <a:r>
              <a:rPr lang="en-US" altLang="ja-JP" baseline="30000" dirty="0">
                <a:latin typeface="+mn-ea"/>
              </a:rPr>
              <a:t>※</a:t>
            </a:r>
            <a:r>
              <a:rPr lang="ja-JP" altLang="en-US" dirty="0">
                <a:latin typeface="+mn-ea"/>
              </a:rPr>
              <a:t>を紹介する。</a:t>
            </a:r>
            <a:endParaRPr lang="en-US" altLang="ja-JP" dirty="0">
              <a:latin typeface="+mn-ea"/>
            </a:endParaRPr>
          </a:p>
          <a:p>
            <a:r>
              <a:rPr lang="en-US" altLang="ja-JP" dirty="0"/>
              <a:t>(1)</a:t>
            </a:r>
            <a:r>
              <a:rPr lang="ja-JP" altLang="en-US" dirty="0"/>
              <a:t>最低限対策すべき情報セキュリティ対策</a:t>
            </a:r>
            <a:r>
              <a:rPr lang="en-US" altLang="ja-JP" dirty="0"/>
              <a:t>(</a:t>
            </a:r>
            <a:r>
              <a:rPr lang="ja-JP" altLang="en-US" dirty="0"/>
              <a:t>一つ星</a:t>
            </a:r>
            <a:r>
              <a:rPr lang="en-US" altLang="ja-JP" dirty="0"/>
              <a:t>)</a:t>
            </a:r>
          </a:p>
          <a:p>
            <a:r>
              <a:rPr lang="ja-JP" altLang="en-US" dirty="0"/>
              <a:t>最低限満たすべき情報セキュリティ対策として「情報セキュリティ</a:t>
            </a:r>
            <a:r>
              <a:rPr lang="en-US" altLang="ja-JP" dirty="0"/>
              <a:t>5</a:t>
            </a:r>
            <a:r>
              <a:rPr lang="ja-JP" altLang="en-US" dirty="0"/>
              <a:t>か条」を利用することで、対策の検討に有用である、理解しやすいなど、有用性を評価する意見が多い。このため、情報セキュリティ対策で何からはじめたらよいかわからないという中小企業等に対し、「情報セキュリティ５か条」を紹介することで一つ星の取組みが進むことが期待できる。</a:t>
            </a:r>
            <a:endParaRPr lang="en-US" altLang="ja-JP" dirty="0"/>
          </a:p>
          <a:p>
            <a:r>
              <a:rPr kumimoji="1" lang="en-US" altLang="ja-JP" dirty="0"/>
              <a:t>(2)</a:t>
            </a:r>
            <a:r>
              <a:rPr lang="ja-JP" altLang="en-US" dirty="0"/>
              <a:t>取引先等からの信頼性向上を意識した取組み</a:t>
            </a:r>
            <a:r>
              <a:rPr lang="en-US" altLang="ja-JP" dirty="0"/>
              <a:t>(</a:t>
            </a:r>
            <a:r>
              <a:rPr lang="ja-JP" altLang="en-US" dirty="0"/>
              <a:t>二つ星</a:t>
            </a:r>
            <a:r>
              <a:rPr lang="en-US" altLang="ja-JP" dirty="0"/>
              <a:t>)</a:t>
            </a:r>
          </a:p>
          <a:p>
            <a:r>
              <a:rPr lang="ja-JP" altLang="en-US" dirty="0"/>
              <a:t>二つ星を宣言した事業者では、自らの情報セキュリティ対策に取組む姿勢を情報セキュリティ基本方針として公開することで、取引先や関係者との信頼関係の構築に役立てることを意識した事例があった。取引先からの信頼性向上など、情報セキュリティ対策や取組み姿勢を見える化することで得られるメリットを示すことで、他の事業者や一つ星宣言事業者の参考となり、二つ星の取組みが促進されることが期待できる。</a:t>
            </a:r>
            <a:endParaRPr lang="en-US" altLang="ja-JP" dirty="0"/>
          </a:p>
          <a:p>
            <a:endParaRPr kumimoji="1" lang="en-US" altLang="ja-JP" dirty="0"/>
          </a:p>
          <a:p>
            <a:r>
              <a:rPr lang="en-US" altLang="ja-JP" dirty="0"/>
              <a:t>※IPA</a:t>
            </a:r>
            <a:r>
              <a:rPr lang="ja-JP" altLang="en-US" dirty="0"/>
              <a:t>「</a:t>
            </a:r>
            <a:r>
              <a:rPr lang="en-US" altLang="ja-JP" dirty="0"/>
              <a:t>2018 </a:t>
            </a:r>
            <a:r>
              <a:rPr lang="ja-JP" altLang="en-US" dirty="0"/>
              <a:t>年度</a:t>
            </a:r>
            <a:r>
              <a:rPr lang="en-US" altLang="ja-JP" dirty="0"/>
              <a:t>SECURITY ACTION </a:t>
            </a:r>
            <a:r>
              <a:rPr lang="ja-JP" altLang="en-US" dirty="0"/>
              <a:t>宣言事業者における情報セキュリティ対策の実態調査</a:t>
            </a:r>
            <a:r>
              <a:rPr lang="en-US" altLang="ja-JP" dirty="0"/>
              <a:t>-</a:t>
            </a:r>
            <a:r>
              <a:rPr lang="ja-JP" altLang="en-US" dirty="0"/>
              <a:t>調査報告書</a:t>
            </a:r>
            <a:r>
              <a:rPr lang="en-US" altLang="ja-JP" dirty="0"/>
              <a:t>-</a:t>
            </a:r>
            <a:r>
              <a:rPr lang="ja-JP" altLang="en-US" dirty="0"/>
              <a:t>」から</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49</a:t>
            </a:fld>
            <a:endParaRPr lang="en-US" altLang="ja-JP" dirty="0"/>
          </a:p>
        </p:txBody>
      </p:sp>
    </p:spTree>
    <p:extLst>
      <p:ext uri="{BB962C8B-B14F-4D97-AF65-F5344CB8AC3E}">
        <p14:creationId xmlns:p14="http://schemas.microsoft.com/office/powerpoint/2010/main" val="3941074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ー 1">
            <a:extLst>
              <a:ext uri="{FF2B5EF4-FFF2-40B4-BE49-F238E27FC236}">
                <a16:creationId xmlns:a16="http://schemas.microsoft.com/office/drawing/2014/main" id="{AF6BA6E5-A861-4F24-9D1C-E7D4BBDB2E06}"/>
              </a:ext>
            </a:extLst>
          </p:cNvPr>
          <p:cNvSpPr>
            <a:spLocks noGrp="1" noRot="1" noChangeAspect="1" noChangeArrowheads="1" noTextEdit="1"/>
          </p:cNvSpPr>
          <p:nvPr>
            <p:ph type="sldImg"/>
          </p:nvPr>
        </p:nvSpPr>
        <p:spPr>
          <a:xfrm>
            <a:off x="811213" y="865188"/>
            <a:ext cx="4965700" cy="3725862"/>
          </a:xfrm>
          <a:ln/>
        </p:spPr>
      </p:sp>
      <p:sp>
        <p:nvSpPr>
          <p:cNvPr id="16387" name="ノート プレースホルダー 2">
            <a:extLst>
              <a:ext uri="{FF2B5EF4-FFF2-40B4-BE49-F238E27FC236}">
                <a16:creationId xmlns:a16="http://schemas.microsoft.com/office/drawing/2014/main" id="{9E663B0A-3BBD-4A29-96C1-A1932377B0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en-US" altLang="ja-JP" dirty="0">
                <a:latin typeface="Century" panose="02040604050505020304" pitchFamily="18" charset="0"/>
              </a:rPr>
              <a:t>IPA</a:t>
            </a:r>
            <a:r>
              <a:rPr lang="ja-JP" altLang="en-US" dirty="0">
                <a:latin typeface="ＭＳ Ｐ明朝" panose="02020600040205080304" pitchFamily="18" charset="-128"/>
              </a:rPr>
              <a:t>「</a:t>
            </a:r>
            <a:r>
              <a:rPr lang="en-US" altLang="ja-JP" dirty="0">
                <a:latin typeface="Century" panose="02040604050505020304" pitchFamily="18" charset="0"/>
              </a:rPr>
              <a:t>IT</a:t>
            </a:r>
            <a:r>
              <a:rPr lang="ja-JP" altLang="en-US" dirty="0">
                <a:latin typeface="ＭＳ Ｐ明朝" panose="02020600040205080304" pitchFamily="18" charset="-128"/>
              </a:rPr>
              <a:t>サプライチェーンにおける情報セキュリティの責任範囲に関する調査」報告書から引用している。</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en-US" altLang="ja-JP" dirty="0"/>
              <a:t>IPA</a:t>
            </a:r>
            <a:r>
              <a:rPr lang="ja-JP" altLang="en-US" dirty="0"/>
              <a:t>が</a:t>
            </a:r>
            <a:r>
              <a:rPr lang="en-US" altLang="ja-JP" dirty="0"/>
              <a:t>2017</a:t>
            </a:r>
            <a:r>
              <a:rPr lang="ja-JP" altLang="en-US" dirty="0"/>
              <a:t>年度に実施した「</a:t>
            </a:r>
            <a:r>
              <a:rPr lang="en-US" altLang="ja-JP" dirty="0"/>
              <a:t>IT</a:t>
            </a:r>
            <a:r>
              <a:rPr lang="ja-JP" altLang="en-US" dirty="0"/>
              <a:t>サプライチェーンの業務委託におけるセキュリティインシデント及びマネジメントに関する調査」</a:t>
            </a:r>
            <a:r>
              <a:rPr lang="en-US" altLang="ja-JP" baseline="30000" dirty="0"/>
              <a:t>※</a:t>
            </a:r>
            <a:r>
              <a:rPr lang="ja-JP" altLang="en-US" dirty="0">
                <a:latin typeface="ＭＳ Ｐ明朝" panose="02020600040205080304" pitchFamily="18" charset="-128"/>
              </a:rPr>
              <a:t>では、委託元に専門知識が少なかったり、ビジネススピードを優先させるためにリスクを受容しながらも事業を進めたりする状況があり、契約等で情報セキュリティに係る責任範囲を明確にしていない実態がある。</a:t>
            </a:r>
            <a:endParaRPr lang="en-US" altLang="ja-JP" dirty="0">
              <a:latin typeface="ＭＳ Ｐ明朝" panose="02020600040205080304" pitchFamily="18" charset="-128"/>
            </a:endParaRPr>
          </a:p>
          <a:p>
            <a:pPr>
              <a:spcBef>
                <a:spcPts val="1200"/>
              </a:spcBef>
            </a:pPr>
            <a:r>
              <a:rPr lang="en-US" altLang="ja-JP" dirty="0"/>
              <a:t>※IT</a:t>
            </a:r>
            <a:r>
              <a:rPr lang="ja-JP" altLang="en-US" dirty="0"/>
              <a:t>サプライチェーンの業務委託におけるセキュリティインシデント及びマネジメントに関する調査</a:t>
            </a:r>
            <a:br>
              <a:rPr lang="en-US" altLang="ja-JP" dirty="0"/>
            </a:br>
            <a:r>
              <a:rPr lang="en-US" altLang="ja-JP" dirty="0"/>
              <a:t>https://www.ipa.go.jp/security/fy29/reports/scrm/index.html</a:t>
            </a:r>
          </a:p>
          <a:p>
            <a:endParaRPr lang="ja-JP" altLang="en-US" dirty="0">
              <a:latin typeface="ＭＳ Ｐ明朝" panose="02020600040205080304" pitchFamily="18" charset="-128"/>
            </a:endParaRPr>
          </a:p>
        </p:txBody>
      </p:sp>
      <p:sp>
        <p:nvSpPr>
          <p:cNvPr id="16388" name="スライド番号プレースホルダー 3">
            <a:extLst>
              <a:ext uri="{FF2B5EF4-FFF2-40B4-BE49-F238E27FC236}">
                <a16:creationId xmlns:a16="http://schemas.microsoft.com/office/drawing/2014/main" id="{2628C0EB-8A79-46A5-AD0F-A35FE89A12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C64D0A0-E83C-42ED-A7F0-CA1FC02E2C24}" type="slidenum">
              <a:rPr lang="en-US" altLang="ja-JP" smtClean="0">
                <a:latin typeface="メイリオ" panose="020B0604030504040204" pitchFamily="50" charset="-128"/>
                <a:ea typeface="メイリオ" panose="020B0604030504040204" pitchFamily="50" charset="-128"/>
              </a:rPr>
              <a:pPr>
                <a:spcBef>
                  <a:spcPct val="0"/>
                </a:spcBef>
              </a:pPr>
              <a:t>5</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52841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en-US" altLang="ja-JP" dirty="0"/>
              <a:t>SECURITY ACTION</a:t>
            </a:r>
            <a:r>
              <a:rPr lang="ja-JP" altLang="en-US" dirty="0">
                <a:latin typeface="+mn-ea"/>
              </a:rPr>
              <a:t>宣言には一つ星と二つ星とがあり、組織の状況に応じて選択する。</a:t>
            </a:r>
            <a:endParaRPr lang="en-US" altLang="ja-JP" dirty="0">
              <a:latin typeface="+mn-ea"/>
            </a:endParaRPr>
          </a:p>
          <a:p>
            <a:pPr marL="171450" indent="-171450">
              <a:buFont typeface="Wingdings" panose="05000000000000000000" pitchFamily="2" charset="2"/>
              <a:buChar char="l"/>
            </a:pPr>
            <a:r>
              <a:rPr lang="ja-JP" altLang="en-US" dirty="0">
                <a:latin typeface="+mn-ea"/>
              </a:rPr>
              <a:t>一つ星では、企業の規模に関らず、必ず実行すべき重要な対策をまとめた「情報セキュリティ</a:t>
            </a:r>
            <a:r>
              <a:rPr lang="en-US" altLang="ja-JP" dirty="0"/>
              <a:t>5</a:t>
            </a:r>
            <a:r>
              <a:rPr lang="ja-JP" altLang="en-US" dirty="0">
                <a:latin typeface="+mn-ea"/>
              </a:rPr>
              <a:t>か条」に取り組む</a:t>
            </a:r>
            <a:endParaRPr lang="en-US" altLang="ja-JP" dirty="0">
              <a:latin typeface="+mn-ea"/>
            </a:endParaRPr>
          </a:p>
          <a:p>
            <a:pPr marL="171450" indent="-171450">
              <a:buFont typeface="Wingdings" panose="05000000000000000000" pitchFamily="2" charset="2"/>
              <a:buChar char="l"/>
            </a:pPr>
            <a:r>
              <a:rPr lang="ja-JP" altLang="en-US" dirty="0">
                <a:latin typeface="+mn-ea"/>
              </a:rPr>
              <a:t>二つ星では、「</a:t>
            </a:r>
            <a:r>
              <a:rPr lang="en-US" altLang="ja-JP" dirty="0"/>
              <a:t>5</a:t>
            </a:r>
            <a:r>
              <a:rPr lang="ja-JP" altLang="en-US" dirty="0">
                <a:latin typeface="+mn-ea"/>
              </a:rPr>
              <a:t>分でできる！情報セキュリティ自社診断」</a:t>
            </a:r>
            <a:r>
              <a:rPr lang="en-US" altLang="ja-JP" dirty="0"/>
              <a:t>25</a:t>
            </a:r>
            <a:r>
              <a:rPr lang="ja-JP" altLang="en-US" dirty="0">
                <a:latin typeface="+mn-ea"/>
              </a:rPr>
              <a:t>項目で現在のセキュリティ対策を把握し、「情報セキュリティ基本方針」を策定して公開する。</a:t>
            </a:r>
            <a:endParaRPr lang="en-US" altLang="ja-JP" dirty="0">
              <a:latin typeface="+mn-ea"/>
            </a:endParaRPr>
          </a:p>
          <a:p>
            <a:pPr marL="171450" indent="-171450">
              <a:buFont typeface="Wingdings" panose="05000000000000000000" pitchFamily="2" charset="2"/>
              <a:buChar char="l"/>
            </a:pPr>
            <a:r>
              <a:rPr lang="ja-JP" altLang="en-US" dirty="0">
                <a:latin typeface="+mn-ea"/>
              </a:rPr>
              <a:t>関連資料の入手と申込は全て</a:t>
            </a:r>
            <a:r>
              <a:rPr lang="en-US" altLang="ja-JP" dirty="0"/>
              <a:t>IPA</a:t>
            </a:r>
            <a:r>
              <a:rPr lang="ja-JP" altLang="en-US" dirty="0">
                <a:latin typeface="+mn-ea"/>
              </a:rPr>
              <a:t>のウェブサイトで行うことができ、書類等の提出は一切不要で完了する。</a:t>
            </a:r>
            <a:endParaRPr lang="en-US" altLang="ja-JP" dirty="0">
              <a:latin typeface="+mn-ea"/>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50</a:t>
            </a:fld>
            <a:endParaRPr lang="en-US" altLang="ja-JP" dirty="0"/>
          </a:p>
        </p:txBody>
      </p:sp>
    </p:spTree>
    <p:extLst>
      <p:ext uri="{BB962C8B-B14F-4D97-AF65-F5344CB8AC3E}">
        <p14:creationId xmlns:p14="http://schemas.microsoft.com/office/powerpoint/2010/main" val="9170068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l"/>
            </a:pPr>
            <a:r>
              <a:rPr kumimoji="1" lang="ja-JP" altLang="en-US" dirty="0">
                <a:latin typeface="+mn-ea"/>
              </a:rPr>
              <a:t>画像形式ファイルで提供されたロゴマークを、自社ホームページや名刺などに表示することで、</a:t>
            </a:r>
            <a:r>
              <a:rPr lang="ja-JP" altLang="en-US" dirty="0">
                <a:latin typeface="+mn-ea"/>
              </a:rPr>
              <a:t>情報セキュリティに対する顧客や取引先の要求、期待に対して、自社の取り組みを明確に伝え、従業員の意識向上に役立てる。</a:t>
            </a:r>
            <a:endParaRPr kumimoji="1" lang="ja-JP" altLang="en-US" dirty="0">
              <a:latin typeface="+mn-ea"/>
            </a:endParaRPr>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51</a:t>
            </a:fld>
            <a:endParaRPr lang="en-US" altLang="ja-JP" dirty="0"/>
          </a:p>
        </p:txBody>
      </p:sp>
    </p:spTree>
    <p:extLst>
      <p:ext uri="{BB962C8B-B14F-4D97-AF65-F5344CB8AC3E}">
        <p14:creationId xmlns:p14="http://schemas.microsoft.com/office/powerpoint/2010/main" val="348481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21225"/>
            <a:ext cx="5602882" cy="4471988"/>
          </a:xfrm>
        </p:spPr>
        <p:txBody>
          <a:bodyPr/>
          <a:lstStyle/>
          <a:p>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mn-ea"/>
              </a:rPr>
              <a:t>二つ星では情報セキュリティ基本方針をホームページや名刺などで公開することで、関係者に自社の情報セキュリティに対する指針を示す。</a:t>
            </a:r>
            <a:endParaRPr lang="en-US" altLang="ja-JP" dirty="0">
              <a:latin typeface="+mn-ea"/>
            </a:endParaRPr>
          </a:p>
          <a:p>
            <a:pPr marL="171450" indent="-171450">
              <a:buFont typeface="Wingdings" panose="05000000000000000000" pitchFamily="2" charset="2"/>
              <a:buChar char="l"/>
            </a:pPr>
            <a:r>
              <a:rPr kumimoji="1" lang="ja-JP" altLang="en-US" dirty="0">
                <a:latin typeface="+mn-ea"/>
              </a:rPr>
              <a:t>情報セキュリティ基本方針は各社の状況に合わせ策定するが、</a:t>
            </a:r>
            <a:r>
              <a:rPr kumimoji="1" lang="en-US" altLang="ja-JP" dirty="0"/>
              <a:t>IPA</a:t>
            </a:r>
            <a:r>
              <a:rPr kumimoji="1" lang="ja-JP" altLang="en-US" dirty="0">
                <a:latin typeface="+mn-ea"/>
              </a:rPr>
              <a:t>が提供する「情報セキュリティ基本方針</a:t>
            </a:r>
            <a:r>
              <a:rPr kumimoji="1" lang="en-US" altLang="ja-JP" dirty="0">
                <a:latin typeface="+mn-ea"/>
              </a:rPr>
              <a:t>(</a:t>
            </a:r>
            <a:r>
              <a:rPr kumimoji="1" lang="ja-JP" altLang="en-US" dirty="0">
                <a:latin typeface="+mn-ea"/>
              </a:rPr>
              <a:t>サンプル</a:t>
            </a:r>
            <a:r>
              <a:rPr kumimoji="1" lang="en-US" altLang="ja-JP" dirty="0">
                <a:latin typeface="+mn-ea"/>
              </a:rPr>
              <a:t>)</a:t>
            </a:r>
            <a:r>
              <a:rPr kumimoji="1" lang="ja-JP" altLang="en-US" dirty="0">
                <a:latin typeface="+mn-ea"/>
              </a:rPr>
              <a:t>」を参考にしても構わない。</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52</a:t>
            </a:fld>
            <a:endParaRPr lang="en-US" altLang="ja-JP" dirty="0"/>
          </a:p>
        </p:txBody>
      </p:sp>
    </p:spTree>
    <p:extLst>
      <p:ext uri="{BB962C8B-B14F-4D97-AF65-F5344CB8AC3E}">
        <p14:creationId xmlns:p14="http://schemas.microsoft.com/office/powerpoint/2010/main" val="25889401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スライド イメージ プレースホルダー 1">
            <a:extLst>
              <a:ext uri="{FF2B5EF4-FFF2-40B4-BE49-F238E27FC236}">
                <a16:creationId xmlns:a16="http://schemas.microsoft.com/office/drawing/2014/main" id="{10F233D0-1CF8-4815-B3F4-8B7900360E0A}"/>
              </a:ext>
            </a:extLst>
          </p:cNvPr>
          <p:cNvSpPr>
            <a:spLocks noGrp="1" noRot="1" noChangeAspect="1" noChangeArrowheads="1" noTextEdit="1"/>
          </p:cNvSpPr>
          <p:nvPr>
            <p:ph type="sldImg"/>
          </p:nvPr>
        </p:nvSpPr>
        <p:spPr>
          <a:ln/>
        </p:spPr>
      </p:sp>
      <p:sp>
        <p:nvSpPr>
          <p:cNvPr id="240643" name="ノート プレースホルダー 2">
            <a:extLst>
              <a:ext uri="{FF2B5EF4-FFF2-40B4-BE49-F238E27FC236}">
                <a16:creationId xmlns:a16="http://schemas.microsoft.com/office/drawing/2014/main" id="{16479219-977E-4F08-8F1B-637A960F74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dirty="0">
                <a:latin typeface="ＭＳ Ｐ明朝" panose="02020600040205080304" pitchFamily="18" charset="-128"/>
              </a:rPr>
              <a:t>以下、対策を実施していく上で効果的に使って頂ける教材や参考情報を紹介する</a:t>
            </a:r>
            <a:r>
              <a:rPr lang="ja-JP" altLang="en-US" dirty="0"/>
              <a:t>。</a:t>
            </a:r>
          </a:p>
          <a:p>
            <a:endParaRPr lang="ja-JP" altLang="en-US" dirty="0"/>
          </a:p>
        </p:txBody>
      </p:sp>
      <p:sp>
        <p:nvSpPr>
          <p:cNvPr id="240644" name="スライド番号プレースホルダー 3">
            <a:extLst>
              <a:ext uri="{FF2B5EF4-FFF2-40B4-BE49-F238E27FC236}">
                <a16:creationId xmlns:a16="http://schemas.microsoft.com/office/drawing/2014/main" id="{33CE6690-8D04-4D07-A1BA-7D0417E579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CDAD3-DA9F-43B6-BE4D-97341FF38728}" type="slidenum">
              <a:rPr lang="en-US" altLang="ja-JP" smtClean="0">
                <a:latin typeface="メイリオ" panose="020B0604030504040204" pitchFamily="50" charset="-128"/>
                <a:ea typeface="メイリオ" panose="020B0604030504040204" pitchFamily="50" charset="-128"/>
              </a:rPr>
              <a:pPr>
                <a:spcBef>
                  <a:spcPct val="0"/>
                </a:spcBef>
              </a:pPr>
              <a:t>53</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54</a:t>
            </a:fld>
            <a:endParaRPr lang="en-US" altLang="ja-JP" dirty="0"/>
          </a:p>
        </p:txBody>
      </p:sp>
    </p:spTree>
    <p:extLst>
      <p:ext uri="{BB962C8B-B14F-4D97-AF65-F5344CB8AC3E}">
        <p14:creationId xmlns:p14="http://schemas.microsoft.com/office/powerpoint/2010/main" val="8862639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55</a:t>
            </a:fld>
            <a:endParaRPr lang="en-US" altLang="ja-JP" dirty="0"/>
          </a:p>
        </p:txBody>
      </p:sp>
    </p:spTree>
    <p:extLst>
      <p:ext uri="{BB962C8B-B14F-4D97-AF65-F5344CB8AC3E}">
        <p14:creationId xmlns:p14="http://schemas.microsoft.com/office/powerpoint/2010/main" val="461573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169E7A54-DD77-4D4F-B2DC-9034650CF5AD}" type="slidenum">
              <a:rPr lang="en-US" altLang="ja-JP" smtClean="0"/>
              <a:pPr>
                <a:defRPr/>
              </a:pPr>
              <a:t>56</a:t>
            </a:fld>
            <a:endParaRPr lang="en-US" altLang="ja-JP" dirty="0"/>
          </a:p>
        </p:txBody>
      </p:sp>
    </p:spTree>
    <p:extLst>
      <p:ext uri="{BB962C8B-B14F-4D97-AF65-F5344CB8AC3E}">
        <p14:creationId xmlns:p14="http://schemas.microsoft.com/office/powerpoint/2010/main" val="3035629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スライド イメージ プレースホルダー 1">
            <a:extLst>
              <a:ext uri="{FF2B5EF4-FFF2-40B4-BE49-F238E27FC236}">
                <a16:creationId xmlns:a16="http://schemas.microsoft.com/office/drawing/2014/main" id="{A22FB221-C0E3-4F32-97D5-969A27BE894A}"/>
              </a:ext>
            </a:extLst>
          </p:cNvPr>
          <p:cNvSpPr>
            <a:spLocks noGrp="1" noRot="1" noChangeAspect="1" noChangeArrowheads="1" noTextEdit="1"/>
          </p:cNvSpPr>
          <p:nvPr>
            <p:ph type="sldImg"/>
          </p:nvPr>
        </p:nvSpPr>
        <p:spPr>
          <a:ln/>
        </p:spPr>
      </p:sp>
      <p:sp>
        <p:nvSpPr>
          <p:cNvPr id="247811" name="ノート プレースホルダー 2">
            <a:extLst>
              <a:ext uri="{FF2B5EF4-FFF2-40B4-BE49-F238E27FC236}">
                <a16:creationId xmlns:a16="http://schemas.microsoft.com/office/drawing/2014/main" id="{67153D71-650B-41F8-AA78-D7246EB7A5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lang="ja-JP" altLang="en-US" dirty="0"/>
          </a:p>
        </p:txBody>
      </p:sp>
      <p:sp>
        <p:nvSpPr>
          <p:cNvPr id="247812" name="スライド番号プレースホルダー 3">
            <a:extLst>
              <a:ext uri="{FF2B5EF4-FFF2-40B4-BE49-F238E27FC236}">
                <a16:creationId xmlns:a16="http://schemas.microsoft.com/office/drawing/2014/main" id="{9B620E05-4657-4FC9-84BA-25EF92785A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17E7C79-BA4F-47C8-9650-B9DB040AEE74}" type="slidenum">
              <a:rPr lang="en-US" altLang="ja-JP" smtClean="0">
                <a:latin typeface="メイリオ" panose="020B0604030504040204" pitchFamily="50" charset="-128"/>
                <a:ea typeface="メイリオ" panose="020B0604030504040204" pitchFamily="50" charset="-128"/>
              </a:rPr>
              <a:pPr>
                <a:spcBef>
                  <a:spcPct val="0"/>
                </a:spcBef>
              </a:pPr>
              <a:t>57</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スライド イメージ プレースホルダー 1">
            <a:extLst>
              <a:ext uri="{FF2B5EF4-FFF2-40B4-BE49-F238E27FC236}">
                <a16:creationId xmlns:a16="http://schemas.microsoft.com/office/drawing/2014/main" id="{96647B32-B9FC-458A-AEFA-23A33F62F97F}"/>
              </a:ext>
            </a:extLst>
          </p:cNvPr>
          <p:cNvSpPr>
            <a:spLocks noGrp="1" noRot="1" noChangeAspect="1" noChangeArrowheads="1" noTextEdit="1"/>
          </p:cNvSpPr>
          <p:nvPr>
            <p:ph type="sldImg"/>
          </p:nvPr>
        </p:nvSpPr>
        <p:spPr>
          <a:ln/>
        </p:spPr>
      </p:sp>
      <p:sp>
        <p:nvSpPr>
          <p:cNvPr id="249859" name="ノート プレースホルダー 2">
            <a:extLst>
              <a:ext uri="{FF2B5EF4-FFF2-40B4-BE49-F238E27FC236}">
                <a16:creationId xmlns:a16="http://schemas.microsoft.com/office/drawing/2014/main" id="{27184E45-B278-405D-90C7-39EE80D80E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lang="ja-JP" altLang="en-US" dirty="0"/>
          </a:p>
        </p:txBody>
      </p:sp>
      <p:sp>
        <p:nvSpPr>
          <p:cNvPr id="249860" name="スライド番号プレースホルダー 3">
            <a:extLst>
              <a:ext uri="{FF2B5EF4-FFF2-40B4-BE49-F238E27FC236}">
                <a16:creationId xmlns:a16="http://schemas.microsoft.com/office/drawing/2014/main" id="{D237941D-E1DB-424E-A7DC-76A9F300A7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4A7ED4-7F6D-4925-AA10-941FEDF7154A}" type="slidenum">
              <a:rPr lang="en-US" altLang="ja-JP" smtClean="0">
                <a:latin typeface="メイリオ" panose="020B0604030504040204" pitchFamily="50" charset="-128"/>
                <a:ea typeface="メイリオ" panose="020B0604030504040204" pitchFamily="50" charset="-128"/>
              </a:rPr>
              <a:pPr>
                <a:spcBef>
                  <a:spcPct val="0"/>
                </a:spcBef>
              </a:pPr>
              <a:t>58</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スライド イメージ プレースホルダー 1">
            <a:extLst>
              <a:ext uri="{FF2B5EF4-FFF2-40B4-BE49-F238E27FC236}">
                <a16:creationId xmlns:a16="http://schemas.microsoft.com/office/drawing/2014/main" id="{AA5CBFC3-3020-46E2-A89A-BDA640DEA7ED}"/>
              </a:ext>
            </a:extLst>
          </p:cNvPr>
          <p:cNvSpPr>
            <a:spLocks noGrp="1" noRot="1" noChangeAspect="1" noChangeArrowheads="1" noTextEdit="1"/>
          </p:cNvSpPr>
          <p:nvPr>
            <p:ph type="sldImg"/>
          </p:nvPr>
        </p:nvSpPr>
        <p:spPr>
          <a:ln/>
        </p:spPr>
      </p:sp>
      <p:sp>
        <p:nvSpPr>
          <p:cNvPr id="253955" name="ノート プレースホルダー 2">
            <a:extLst>
              <a:ext uri="{FF2B5EF4-FFF2-40B4-BE49-F238E27FC236}">
                <a16:creationId xmlns:a16="http://schemas.microsoft.com/office/drawing/2014/main" id="{9AE3B8D1-4BB9-433E-AD8C-BCA249A438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lang="ja-JP" altLang="en-US" dirty="0"/>
          </a:p>
        </p:txBody>
      </p:sp>
      <p:sp>
        <p:nvSpPr>
          <p:cNvPr id="253956" name="スライド番号プレースホルダー 3">
            <a:extLst>
              <a:ext uri="{FF2B5EF4-FFF2-40B4-BE49-F238E27FC236}">
                <a16:creationId xmlns:a16="http://schemas.microsoft.com/office/drawing/2014/main" id="{DD70681F-BE93-4748-9AC8-4EE2001FD3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4872B5-8059-49F0-B6F1-A0C4F34F4229}" type="slidenum">
              <a:rPr lang="en-US" altLang="ja-JP" smtClean="0">
                <a:latin typeface="メイリオ" panose="020B0604030504040204" pitchFamily="50" charset="-128"/>
                <a:ea typeface="メイリオ" panose="020B0604030504040204" pitchFamily="50" charset="-128"/>
              </a:rPr>
              <a:pPr>
                <a:spcBef>
                  <a:spcPct val="0"/>
                </a:spcBef>
              </a:pPr>
              <a:t>59</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ー 1">
            <a:extLst>
              <a:ext uri="{FF2B5EF4-FFF2-40B4-BE49-F238E27FC236}">
                <a16:creationId xmlns:a16="http://schemas.microsoft.com/office/drawing/2014/main" id="{AF6BA6E5-A861-4F24-9D1C-E7D4BBDB2E06}"/>
              </a:ext>
            </a:extLst>
          </p:cNvPr>
          <p:cNvSpPr>
            <a:spLocks noGrp="1" noRot="1" noChangeAspect="1" noChangeArrowheads="1" noTextEdit="1"/>
          </p:cNvSpPr>
          <p:nvPr>
            <p:ph type="sldImg"/>
          </p:nvPr>
        </p:nvSpPr>
        <p:spPr>
          <a:ln/>
        </p:spPr>
      </p:sp>
      <p:sp>
        <p:nvSpPr>
          <p:cNvPr id="16387" name="ノート プレースホルダー 2">
            <a:extLst>
              <a:ext uri="{FF2B5EF4-FFF2-40B4-BE49-F238E27FC236}">
                <a16:creationId xmlns:a16="http://schemas.microsoft.com/office/drawing/2014/main" id="{9E663B0A-3BBD-4A29-96C1-A1932377B0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「個人データ</a:t>
            </a:r>
            <a:r>
              <a:rPr lang="en-US" altLang="ja-JP" baseline="30000" dirty="0">
                <a:latin typeface="ＭＳ Ｐ明朝" panose="02020600040205080304" pitchFamily="18" charset="-128"/>
              </a:rPr>
              <a:t>※</a:t>
            </a:r>
            <a:r>
              <a:rPr lang="ja-JP" altLang="en-US" dirty="0">
                <a:latin typeface="ＭＳ Ｐ明朝" panose="02020600040205080304" pitchFamily="18" charset="-128"/>
              </a:rPr>
              <a:t>の取扱いの委託」とは、契約の形態・種類を問わず、個人情報取扱事業者が他の者に個人データの取扱いを行わせることをいう。具体的には、個人データの入力</a:t>
            </a:r>
            <a:r>
              <a:rPr lang="en-US" altLang="ja-JP" dirty="0">
                <a:latin typeface="ＭＳ Ｐ明朝" panose="02020600040205080304" pitchFamily="18" charset="-128"/>
              </a:rPr>
              <a:t>(</a:t>
            </a:r>
            <a:r>
              <a:rPr lang="ja-JP" altLang="en-US" dirty="0">
                <a:latin typeface="ＭＳ Ｐ明朝" panose="02020600040205080304" pitchFamily="18" charset="-128"/>
              </a:rPr>
              <a:t>本人からの取得 を 含む。</a:t>
            </a:r>
            <a:r>
              <a:rPr lang="en-US" altLang="ja-JP" dirty="0">
                <a:latin typeface="ＭＳ Ｐ明朝" panose="02020600040205080304" pitchFamily="18" charset="-128"/>
              </a:rPr>
              <a:t>)</a:t>
            </a:r>
            <a:r>
              <a:rPr lang="ja-JP" altLang="en-US" dirty="0">
                <a:latin typeface="ＭＳ Ｐ明朝" panose="02020600040205080304" pitchFamily="18" charset="-128"/>
              </a:rPr>
              <a:t>、編集、分析、出力等の処理を行うことを委託すること等が想定される。</a:t>
            </a:r>
            <a:r>
              <a:rPr lang="en-US" altLang="ja-JP" dirty="0">
                <a:latin typeface="ＭＳ Ｐ明朝" panose="02020600040205080304" pitchFamily="18" charset="-128"/>
              </a:rPr>
              <a:t>[</a:t>
            </a:r>
            <a:r>
              <a:rPr lang="ja-JP" altLang="en-US" dirty="0">
                <a:latin typeface="ＭＳ Ｐ明朝" panose="02020600040205080304" pitchFamily="18" charset="-128"/>
              </a:rPr>
              <a:t>個人情報保護法ガイドライン</a:t>
            </a:r>
            <a:r>
              <a:rPr lang="en-US" altLang="ja-JP" dirty="0">
                <a:latin typeface="ＭＳ Ｐ明朝" panose="02020600040205080304" pitchFamily="18" charset="-128"/>
              </a:rPr>
              <a:t>(</a:t>
            </a:r>
            <a:r>
              <a:rPr lang="ja-JP" altLang="en-US" dirty="0">
                <a:latin typeface="ＭＳ Ｐ明朝" panose="02020600040205080304" pitchFamily="18" charset="-128"/>
              </a:rPr>
              <a:t>通則編</a:t>
            </a:r>
            <a:r>
              <a:rPr lang="en-US" altLang="ja-JP" dirty="0">
                <a:latin typeface="ＭＳ Ｐ明朝" panose="02020600040205080304" pitchFamily="18" charset="-128"/>
              </a:rPr>
              <a:t>)]</a:t>
            </a:r>
          </a:p>
          <a:p>
            <a:pPr>
              <a:tabLst>
                <a:tab pos="180975" algn="l"/>
              </a:tabLst>
            </a:pPr>
            <a:r>
              <a:rPr lang="en-US" altLang="ja-JP" dirty="0">
                <a:latin typeface="ＭＳ Ｐ明朝" panose="02020600040205080304" pitchFamily="18" charset="-128"/>
              </a:rPr>
              <a:t>	※</a:t>
            </a:r>
            <a:r>
              <a:rPr lang="ja-JP" altLang="en-US" dirty="0">
                <a:latin typeface="ＭＳ Ｐ明朝" panose="02020600040205080304" pitchFamily="18" charset="-128"/>
              </a:rPr>
              <a:t>法第</a:t>
            </a:r>
            <a:r>
              <a:rPr lang="en-US" altLang="ja-JP" dirty="0">
                <a:latin typeface="Century" panose="02040604050505020304" pitchFamily="18" charset="0"/>
              </a:rPr>
              <a:t>2</a:t>
            </a:r>
            <a:r>
              <a:rPr lang="ja-JP" altLang="en-US" dirty="0">
                <a:latin typeface="ＭＳ Ｐ明朝" panose="02020600040205080304" pitchFamily="18" charset="-128"/>
              </a:rPr>
              <a:t>条第</a:t>
            </a:r>
            <a:r>
              <a:rPr lang="en-US" altLang="ja-JP" dirty="0">
                <a:latin typeface="Century" panose="02040604050505020304" pitchFamily="18" charset="0"/>
              </a:rPr>
              <a:t>6</a:t>
            </a:r>
            <a:r>
              <a:rPr lang="ja-JP" altLang="en-US" dirty="0">
                <a:latin typeface="ＭＳ Ｐ明朝" panose="02020600040205080304" pitchFamily="18" charset="-128"/>
              </a:rPr>
              <a:t>項この法律において「個人データ」とは、個人情報データベース</a:t>
            </a:r>
            <a:r>
              <a:rPr lang="en-US" altLang="ja-JP" dirty="0">
                <a:latin typeface="ＭＳ Ｐ明朝" panose="02020600040205080304" pitchFamily="18" charset="-128"/>
              </a:rPr>
              <a:t>	</a:t>
            </a:r>
            <a:r>
              <a:rPr lang="ja-JP" altLang="en-US" dirty="0">
                <a:latin typeface="ＭＳ Ｐ明朝" panose="02020600040205080304" pitchFamily="18" charset="-128"/>
              </a:rPr>
              <a:t>等を構成する個人情報</a:t>
            </a:r>
            <a:endParaRPr lang="en-US" altLang="ja-JP" dirty="0">
              <a:latin typeface="ＭＳ Ｐ明朝" panose="02020600040205080304" pitchFamily="18" charset="-128"/>
            </a:endParaRPr>
          </a:p>
          <a:p>
            <a:pPr marL="171450" indent="-171450">
              <a:buFont typeface="Wingdings" panose="05000000000000000000" pitchFamily="2" charset="2"/>
              <a:buChar char="l"/>
              <a:tabLst>
                <a:tab pos="180975" algn="l"/>
              </a:tabLst>
            </a:pPr>
            <a:r>
              <a:rPr lang="ja-JP" altLang="en-US" dirty="0">
                <a:latin typeface="ＭＳ Ｐ明朝" panose="02020600040205080304" pitchFamily="18" charset="-128"/>
              </a:rPr>
              <a:t>個人データの取扱いの委託は様々なケースがある。身近な例では、給与計算代行、オンラインショップ運用における顧客データ管理、ダイレクトメール発送代行、メルマガ配信サービスなどが該当する。</a:t>
            </a:r>
            <a:endParaRPr lang="en-US" altLang="ja-JP" dirty="0">
              <a:latin typeface="ＭＳ Ｐ明朝" panose="02020600040205080304" pitchFamily="18" charset="-128"/>
            </a:endParaRPr>
          </a:p>
          <a:p>
            <a:pPr>
              <a:tabLst>
                <a:tab pos="180975" algn="l"/>
              </a:tabLst>
            </a:pPr>
            <a:endParaRPr lang="en-US" altLang="ja-JP" dirty="0">
              <a:latin typeface="ＭＳ Ｐ明朝" panose="02020600040205080304" pitchFamily="18" charset="-128"/>
            </a:endParaRPr>
          </a:p>
          <a:p>
            <a:pPr>
              <a:tabLst>
                <a:tab pos="180975" algn="l"/>
              </a:tabLst>
            </a:pPr>
            <a:endParaRPr lang="ja-JP" altLang="en-US" dirty="0">
              <a:latin typeface="ＭＳ Ｐ明朝" panose="02020600040205080304" pitchFamily="18" charset="-128"/>
            </a:endParaRPr>
          </a:p>
          <a:p>
            <a:pPr marL="171450" indent="-171450">
              <a:buFont typeface="Wingdings" panose="05000000000000000000" pitchFamily="2" charset="2"/>
              <a:buChar char="l"/>
            </a:pPr>
            <a:endParaRPr lang="ja-JP" altLang="en-US" dirty="0">
              <a:latin typeface="メイリオ" panose="020B0604030504040204" pitchFamily="50" charset="-128"/>
              <a:ea typeface="メイリオ" panose="020B0604030504040204" pitchFamily="50" charset="-128"/>
            </a:endParaRPr>
          </a:p>
          <a:p>
            <a:endParaRPr lang="ja-JP" altLang="en-US" dirty="0"/>
          </a:p>
        </p:txBody>
      </p:sp>
      <p:sp>
        <p:nvSpPr>
          <p:cNvPr id="16388" name="スライド番号プレースホルダー 3">
            <a:extLst>
              <a:ext uri="{FF2B5EF4-FFF2-40B4-BE49-F238E27FC236}">
                <a16:creationId xmlns:a16="http://schemas.microsoft.com/office/drawing/2014/main" id="{2628C0EB-8A79-46A5-AD0F-A35FE89A12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C64D0A0-E83C-42ED-A7F0-CA1FC02E2C24}" type="slidenum">
              <a:rPr lang="en-US" altLang="ja-JP" smtClean="0">
                <a:latin typeface="メイリオ" panose="020B0604030504040204" pitchFamily="50" charset="-128"/>
                <a:ea typeface="メイリオ" panose="020B0604030504040204" pitchFamily="50" charset="-128"/>
              </a:rPr>
              <a:pPr>
                <a:spcBef>
                  <a:spcPct val="0"/>
                </a:spcBef>
              </a:pPr>
              <a:t>6</a:t>
            </a:fld>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46389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スライド イメージ プレースホルダー 1">
            <a:extLst>
              <a:ext uri="{FF2B5EF4-FFF2-40B4-BE49-F238E27FC236}">
                <a16:creationId xmlns:a16="http://schemas.microsoft.com/office/drawing/2014/main" id="{E3C956B8-2F74-4757-911B-D5ADBB69B456}"/>
              </a:ext>
            </a:extLst>
          </p:cNvPr>
          <p:cNvSpPr>
            <a:spLocks noGrp="1" noRot="1" noChangeAspect="1" noChangeArrowheads="1" noTextEdit="1"/>
          </p:cNvSpPr>
          <p:nvPr>
            <p:ph type="sldImg"/>
          </p:nvPr>
        </p:nvSpPr>
        <p:spPr>
          <a:ln/>
        </p:spPr>
      </p:sp>
      <p:sp>
        <p:nvSpPr>
          <p:cNvPr id="251907" name="ノート プレースホルダー 2">
            <a:extLst>
              <a:ext uri="{FF2B5EF4-FFF2-40B4-BE49-F238E27FC236}">
                <a16:creationId xmlns:a16="http://schemas.microsoft.com/office/drawing/2014/main" id="{1427988A-771C-427B-938E-7D2E06F5EA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dirty="0">
                <a:latin typeface="メイリオ" panose="020B0604030504040204" pitchFamily="50" charset="-128"/>
                <a:ea typeface="メイリオ" panose="020B0604030504040204" pitchFamily="50" charset="-128"/>
              </a:rPr>
              <a:t>＜説明のポイント＞</a:t>
            </a:r>
          </a:p>
          <a:p>
            <a:endParaRPr lang="ja-JP" altLang="en-US" dirty="0"/>
          </a:p>
        </p:txBody>
      </p:sp>
      <p:sp>
        <p:nvSpPr>
          <p:cNvPr id="251908" name="スライド番号プレースホルダー 3">
            <a:extLst>
              <a:ext uri="{FF2B5EF4-FFF2-40B4-BE49-F238E27FC236}">
                <a16:creationId xmlns:a16="http://schemas.microsoft.com/office/drawing/2014/main" id="{2C72614D-2535-4EE8-B62F-4F4EE7BCDA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DB28C8-5F3F-4ADE-9A28-9D11B72C2183}" type="slidenum">
              <a:rPr lang="en-US" altLang="ja-JP" smtClean="0">
                <a:latin typeface="メイリオ" panose="020B0604030504040204" pitchFamily="50" charset="-128"/>
                <a:ea typeface="メイリオ" panose="020B0604030504040204" pitchFamily="50" charset="-128"/>
              </a:rPr>
              <a:pPr>
                <a:spcBef>
                  <a:spcPct val="0"/>
                </a:spcBef>
              </a:pPr>
              <a:t>60</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BF3B40DB-349D-43B6-9F88-415A751AC0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8762EC-8927-41D8-84BA-C10AA68ED5C3}" type="slidenum">
              <a:rPr lang="en-US" altLang="ja-JP" smtClean="0">
                <a:latin typeface="メイリオ" panose="020B0604030504040204" pitchFamily="50" charset="-128"/>
                <a:ea typeface="メイリオ" panose="020B0604030504040204" pitchFamily="50" charset="-128"/>
              </a:rPr>
              <a:pPr>
                <a:spcBef>
                  <a:spcPct val="0"/>
                </a:spcBef>
              </a:pPr>
              <a:t>7</a:t>
            </a:fld>
            <a:endParaRPr lang="en-US" altLang="ja-JP" dirty="0">
              <a:latin typeface="メイリオ" panose="020B0604030504040204" pitchFamily="50" charset="-128"/>
              <a:ea typeface="メイリオ" panose="020B0604030504040204" pitchFamily="50" charset="-128"/>
            </a:endParaRPr>
          </a:p>
        </p:txBody>
      </p:sp>
      <p:sp>
        <p:nvSpPr>
          <p:cNvPr id="18435" name="Rectangle 2">
            <a:extLst>
              <a:ext uri="{FF2B5EF4-FFF2-40B4-BE49-F238E27FC236}">
                <a16:creationId xmlns:a16="http://schemas.microsoft.com/office/drawing/2014/main" id="{C829F588-ACB5-4CFF-9A7F-EBCD6938DCAF}"/>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C612F7E-E736-46B0-A6FC-7CCBFE76AF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情報セキュリティとは、情報資産</a:t>
            </a:r>
            <a:r>
              <a:rPr lang="en-US" altLang="ja-JP" dirty="0">
                <a:latin typeface="ＭＳ Ｐ明朝" panose="02020600040205080304" pitchFamily="18" charset="-128"/>
              </a:rPr>
              <a:t>(</a:t>
            </a:r>
            <a:r>
              <a:rPr lang="ja-JP" altLang="en-US" dirty="0">
                <a:latin typeface="ＭＳ Ｐ明朝" panose="02020600040205080304" pitchFamily="18" charset="-128"/>
              </a:rPr>
              <a:t>電子データ、電子データを処理するハードウェア、ネットワーク、印刷や手書きの書類</a:t>
            </a:r>
            <a:r>
              <a:rPr lang="en-US" altLang="ja-JP" dirty="0">
                <a:latin typeface="ＭＳ Ｐ明朝" panose="02020600040205080304" pitchFamily="18" charset="-128"/>
              </a:rPr>
              <a:t>)</a:t>
            </a:r>
            <a:r>
              <a:rPr lang="ja-JP" altLang="en-US" dirty="0">
                <a:latin typeface="ＭＳ Ｐ明朝" panose="02020600040205080304" pitchFamily="18" charset="-128"/>
              </a:rPr>
              <a:t>を様々な脅威から守ることである。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en-US" altLang="ja-JP" dirty="0">
                <a:latin typeface="Century" panose="02040604050505020304" pitchFamily="18" charset="0"/>
              </a:rPr>
              <a:t>JIS Q 27000</a:t>
            </a:r>
            <a:r>
              <a:rPr lang="ja-JP" altLang="en-US" dirty="0">
                <a:latin typeface="Century" panose="02040604050505020304" pitchFamily="18" charset="0"/>
              </a:rPr>
              <a:t>：</a:t>
            </a:r>
            <a:r>
              <a:rPr lang="en-US" altLang="ja-JP" dirty="0">
                <a:latin typeface="Century" panose="02040604050505020304" pitchFamily="18" charset="0"/>
              </a:rPr>
              <a:t>2014</a:t>
            </a:r>
            <a:r>
              <a:rPr lang="en-US" altLang="ja-JP" dirty="0">
                <a:latin typeface="ＭＳ Ｐ明朝" panose="02020600040205080304" pitchFamily="18" charset="-128"/>
              </a:rPr>
              <a:t>(</a:t>
            </a:r>
            <a:r>
              <a:rPr lang="ja-JP" altLang="en-US" dirty="0">
                <a:latin typeface="ＭＳ Ｐ明朝" panose="02020600040205080304" pitchFamily="18" charset="-128"/>
              </a:rPr>
              <a:t>情報技術－セキュリティ技術－情報セキュリティマネジメントシステム－用語</a:t>
            </a:r>
            <a:r>
              <a:rPr lang="en-US" altLang="ja-JP" dirty="0">
                <a:latin typeface="ＭＳ Ｐ明朝" panose="02020600040205080304" pitchFamily="18" charset="-128"/>
              </a:rPr>
              <a:t>)</a:t>
            </a:r>
            <a:r>
              <a:rPr lang="ja-JP" altLang="en-US" dirty="0">
                <a:latin typeface="ＭＳ Ｐ明朝" panose="02020600040205080304" pitchFamily="18" charset="-128"/>
              </a:rPr>
              <a:t>では情報セキュリティ：情報の機密性、完全性及び可用性を維持すること。と定義されている。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脅威には、盗聴、不正アクセス、コンピュータウイルス、盗難、人の不注意・不正などがあり、落雷、洪水などの自然災害も脅威である。</a:t>
            </a:r>
          </a:p>
          <a:p>
            <a:pPr eaLnBrk="1" hangingPunct="1"/>
            <a:endParaRPr lang="ja-JP" altLang="en-US" dirty="0">
              <a:latin typeface="ＭＳ Ｐ明朝" panose="02020600040205080304" pitchFamily="18" charset="-128"/>
            </a:endParaRPr>
          </a:p>
          <a:p>
            <a:pPr eaLnBrk="1" hangingPunct="1"/>
            <a:endParaRPr lang="ja-JP" altLang="en-US" dirty="0">
              <a:ea typeface="メイリオ" panose="020B0604030504040204" pitchFamily="50"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604DFFC-2148-4893-B2F2-74C24DEDF9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54D86C-C176-4BAF-9C96-8B93E7005C6E}" type="slidenum">
              <a:rPr lang="en-US" altLang="ja-JP" smtClean="0">
                <a:latin typeface="メイリオ" panose="020B0604030504040204" pitchFamily="50" charset="-128"/>
                <a:ea typeface="メイリオ" panose="020B0604030504040204" pitchFamily="50" charset="-128"/>
              </a:rPr>
              <a:pPr>
                <a:spcBef>
                  <a:spcPct val="0"/>
                </a:spcBef>
              </a:pPr>
              <a:t>8</a:t>
            </a:fld>
            <a:endParaRPr lang="en-US" altLang="ja-JP" dirty="0">
              <a:latin typeface="メイリオ" panose="020B0604030504040204" pitchFamily="50" charset="-128"/>
              <a:ea typeface="メイリオ" panose="020B0604030504040204" pitchFamily="50" charset="-128"/>
            </a:endParaRPr>
          </a:p>
        </p:txBody>
      </p:sp>
      <p:sp>
        <p:nvSpPr>
          <p:cNvPr id="20483" name="Rectangle 2">
            <a:extLst>
              <a:ext uri="{FF2B5EF4-FFF2-40B4-BE49-F238E27FC236}">
                <a16:creationId xmlns:a16="http://schemas.microsoft.com/office/drawing/2014/main" id="{9182B219-7EE7-42A6-B415-0A7954E2FF6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A126341C-345E-4303-9A21-B7FCB89A5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endParaRPr lang="en-US" altLang="ja-JP" dirty="0">
              <a:latin typeface="メイリオ" panose="020B0604030504040204" pitchFamily="50" charset="-128"/>
              <a:ea typeface="メイリオ" panose="020B0604030504040204" pitchFamily="50" charset="-128"/>
            </a:endParaRPr>
          </a:p>
          <a:p>
            <a:pPr marL="171450" indent="-171450" eaLnBrk="1" hangingPunct="1">
              <a:buFont typeface="Wingdings" panose="05000000000000000000" pitchFamily="2" charset="2"/>
              <a:buChar char="l"/>
            </a:pPr>
            <a:r>
              <a:rPr lang="ja-JP" altLang="en-US" dirty="0">
                <a:latin typeface="ＭＳ Ｐ明朝" panose="02020600040205080304" pitchFamily="18" charset="-128"/>
              </a:rPr>
              <a:t>セキュリティ対策を怠ると、機密性、完全性、可用性を喪失する事故が起きる可能性が高くなる。</a:t>
            </a:r>
            <a:endParaRPr lang="en-US" altLang="ja-JP" dirty="0">
              <a:latin typeface="ＭＳ Ｐ明朝" panose="02020600040205080304" pitchFamily="18" charset="-128"/>
            </a:endParaRPr>
          </a:p>
          <a:p>
            <a:pPr marL="171450" indent="-171450" eaLnBrk="1" hangingPunct="1">
              <a:buFont typeface="Wingdings" panose="05000000000000000000" pitchFamily="2" charset="2"/>
              <a:buChar char="l"/>
            </a:pPr>
            <a:r>
              <a:rPr lang="en-US" altLang="ja-JP" dirty="0">
                <a:latin typeface="Century" panose="02040604050505020304" pitchFamily="18" charset="0"/>
              </a:rPr>
              <a:t>IT</a:t>
            </a:r>
            <a:r>
              <a:rPr lang="ja-JP" altLang="en-US" dirty="0">
                <a:latin typeface="ＭＳ Ｐ明朝" panose="02020600040205080304" pitchFamily="18" charset="-128"/>
              </a:rPr>
              <a:t>社会では情報漏えいだけでなく、データの消失や、サーバーが停止した場合の影響も大きく、機密性はもちろん、完全性、可用性の維持も重要である。</a:t>
            </a:r>
            <a:endParaRPr lang="en-US" altLang="ja-JP" dirty="0">
              <a:latin typeface="ＭＳ Ｐ明朝" panose="02020600040205080304" pitchFamily="18" charset="-128"/>
            </a:endParaRPr>
          </a:p>
          <a:p>
            <a:pPr eaLnBrk="1" hangingPunct="1"/>
            <a:endParaRPr lang="en-US" altLang="ja-JP" dirty="0">
              <a:latin typeface="メイリオ" panose="020B0604030504040204" pitchFamily="50" charset="-128"/>
              <a:ea typeface="メイリオ" panose="020B0604030504040204" pitchFamily="50" charset="-128"/>
            </a:endParaRPr>
          </a:p>
          <a:p>
            <a:pPr eaLnBrk="1" hangingPunct="1"/>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スライド イメージ プレースホルダー 1">
            <a:extLst>
              <a:ext uri="{FF2B5EF4-FFF2-40B4-BE49-F238E27FC236}">
                <a16:creationId xmlns:a16="http://schemas.microsoft.com/office/drawing/2014/main" id="{D94EC7FB-FCF3-4EB2-B0C0-7BCE109D7F68}"/>
              </a:ext>
            </a:extLst>
          </p:cNvPr>
          <p:cNvSpPr>
            <a:spLocks noGrp="1" noRot="1" noChangeAspect="1" noChangeArrowheads="1" noTextEdit="1"/>
          </p:cNvSpPr>
          <p:nvPr>
            <p:ph type="sldImg"/>
          </p:nvPr>
        </p:nvSpPr>
        <p:spPr>
          <a:ln/>
        </p:spPr>
      </p:sp>
      <p:sp>
        <p:nvSpPr>
          <p:cNvPr id="22531" name="ノート プレースホルダー 2">
            <a:extLst>
              <a:ext uri="{FF2B5EF4-FFF2-40B4-BE49-F238E27FC236}">
                <a16:creationId xmlns:a16="http://schemas.microsoft.com/office/drawing/2014/main" id="{0627221A-58CB-4307-8171-0C22950BCB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メイリオ" panose="020B0604030504040204" pitchFamily="50" charset="-128"/>
                <a:ea typeface="メイリオ" panose="020B0604030504040204" pitchFamily="50" charset="-128"/>
              </a:rPr>
              <a:t>＜説明のポイント＞</a:t>
            </a:r>
          </a:p>
          <a:p>
            <a:pPr marL="171450" indent="-171450">
              <a:buFont typeface="Wingdings" panose="05000000000000000000" pitchFamily="2" charset="2"/>
              <a:buChar char="l"/>
            </a:pPr>
            <a:r>
              <a:rPr lang="ja-JP" altLang="en-US" dirty="0">
                <a:latin typeface="ＭＳ Ｐ明朝" panose="02020600040205080304" pitchFamily="18" charset="-128"/>
              </a:rPr>
              <a:t>何をやればよいか分からない組織は、必ず実行すべき重要な対策をまとめた</a:t>
            </a:r>
            <a:r>
              <a:rPr lang="en-US" altLang="ja-JP" dirty="0">
                <a:latin typeface="Century" panose="02040604050505020304" pitchFamily="18" charset="0"/>
              </a:rPr>
              <a:t>5</a:t>
            </a:r>
            <a:r>
              <a:rPr lang="ja-JP" altLang="en-US" dirty="0">
                <a:latin typeface="Century" panose="02040604050505020304" pitchFamily="18" charset="0"/>
              </a:rPr>
              <a:t>か条から実行する</a:t>
            </a:r>
            <a:r>
              <a:rPr lang="ja-JP" altLang="en-US" dirty="0">
                <a:latin typeface="ＭＳ Ｐ明朝" panose="02020600040205080304" pitchFamily="18" charset="-128"/>
              </a:rPr>
              <a:t>。</a:t>
            </a:r>
            <a:endParaRPr lang="en-US" altLang="ja-JP" dirty="0">
              <a:latin typeface="ＭＳ Ｐ明朝" panose="02020600040205080304" pitchFamily="18" charset="-128"/>
            </a:endParaRPr>
          </a:p>
          <a:p>
            <a:pPr marL="171450" indent="-171450">
              <a:buFont typeface="Wingdings" panose="05000000000000000000" pitchFamily="2" charset="2"/>
              <a:buChar char="l"/>
            </a:pPr>
            <a:r>
              <a:rPr lang="en-US" altLang="ja-JP" dirty="0"/>
              <a:t>5</a:t>
            </a:r>
            <a:r>
              <a:rPr lang="ja-JP" altLang="en-US" dirty="0"/>
              <a:t>か条は様々な脅威や攻撃対策に共通的に有効であり、特別な対策を講じることなく、すぐにでも取り組むことができる。</a:t>
            </a:r>
            <a:endParaRPr lang="ja-JP" altLang="en-US" dirty="0">
              <a:latin typeface="ＭＳ Ｐ明朝" panose="02020600040205080304" pitchFamily="18" charset="-128"/>
            </a:endParaRPr>
          </a:p>
        </p:txBody>
      </p:sp>
      <p:sp>
        <p:nvSpPr>
          <p:cNvPr id="22532" name="スライド番号プレースホルダー 3">
            <a:extLst>
              <a:ext uri="{FF2B5EF4-FFF2-40B4-BE49-F238E27FC236}">
                <a16:creationId xmlns:a16="http://schemas.microsoft.com/office/drawing/2014/main" id="{A5A7CDE3-74F0-445B-81DE-F44B47340F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7550" indent="-274638">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3313" indent="-22066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4638" indent="-22066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7550" indent="-22066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47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019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91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6350" indent="-22066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3D909A5-9953-4FE5-9017-BAE6A09A1EAC}" type="slidenum">
              <a:rPr lang="en-US" altLang="ja-JP" smtClean="0">
                <a:latin typeface="メイリオ" panose="020B0604030504040204" pitchFamily="50" charset="-128"/>
                <a:ea typeface="メイリオ" panose="020B0604030504040204" pitchFamily="50" charset="-128"/>
              </a:rPr>
              <a:pPr>
                <a:spcBef>
                  <a:spcPct val="0"/>
                </a:spcBef>
              </a:pPr>
              <a:t>9</a:t>
            </a:fld>
            <a:endParaRPr lang="en-US" altLang="ja-JP" dirty="0">
              <a:latin typeface="メイリオ" panose="020B0604030504040204" pitchFamily="50" charset="-128"/>
              <a:ea typeface="メイリオ" panose="020B0604030504040204" pitchFamily="50"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テキスト ボックス 3">
            <a:extLst>
              <a:ext uri="{FF2B5EF4-FFF2-40B4-BE49-F238E27FC236}">
                <a16:creationId xmlns:a16="http://schemas.microsoft.com/office/drawing/2014/main" id="{1EEEE69E-6673-4E7D-AA51-8FA28A89F259}"/>
              </a:ext>
            </a:extLst>
          </p:cNvPr>
          <p:cNvSpPr txBox="1"/>
          <p:nvPr userDrawn="1"/>
        </p:nvSpPr>
        <p:spPr>
          <a:xfrm>
            <a:off x="7452320" y="24879"/>
            <a:ext cx="1693323" cy="307777"/>
          </a:xfrm>
          <a:prstGeom prst="rect">
            <a:avLst/>
          </a:prstGeom>
          <a:noFill/>
        </p:spPr>
        <p:txBody>
          <a:bodyPr wrap="square" rtlCol="0">
            <a:spAutoFit/>
          </a:bodyPr>
          <a:lstStyle/>
          <a:p>
            <a:pPr algn="ctr"/>
            <a:r>
              <a:rPr kumimoji="1" lang="en-US" altLang="ja-JP" sz="1400" dirty="0">
                <a:latin typeface="Verdana" panose="020B0604030504040204" pitchFamily="34" charset="0"/>
                <a:ea typeface="Verdana" panose="020B0604030504040204" pitchFamily="34" charset="0"/>
                <a:cs typeface="Verdana" panose="020B0604030504040204" pitchFamily="34" charset="0"/>
              </a:rPr>
              <a:t>2020_Ver.1</a:t>
            </a:r>
            <a:endParaRPr kumimoji="1" lang="ja-JP" altLang="en-US" sz="1400" dirty="0">
              <a:latin typeface="Verdana" panose="020B0604030504040204" pitchFamily="34" charset="0"/>
              <a:ea typeface="メイリオ" panose="020B0604030504040204" pitchFamily="50" charset="-128"/>
              <a:cs typeface="Verdana" panose="020B0604030504040204" pitchFamily="34" charset="0"/>
            </a:endParaRPr>
          </a:p>
        </p:txBody>
      </p:sp>
    </p:spTree>
    <p:extLst>
      <p:ext uri="{BB962C8B-B14F-4D97-AF65-F5344CB8AC3E}">
        <p14:creationId xmlns:p14="http://schemas.microsoft.com/office/powerpoint/2010/main" val="230418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a:extLst>
              <a:ext uri="{FF2B5EF4-FFF2-40B4-BE49-F238E27FC236}">
                <a16:creationId xmlns:a16="http://schemas.microsoft.com/office/drawing/2014/main" id="{E25DABC4-E349-4079-B134-73804C2D4FDB}"/>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1568814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08763" y="260350"/>
            <a:ext cx="2036762" cy="6076950"/>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98475" y="260350"/>
            <a:ext cx="5957888" cy="6076950"/>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a:extLst>
              <a:ext uri="{FF2B5EF4-FFF2-40B4-BE49-F238E27FC236}">
                <a16:creationId xmlns:a16="http://schemas.microsoft.com/office/drawing/2014/main" id="{59FE11F9-2C27-4A96-A5B4-E53DA08ABE3B}"/>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964974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5">
            <a:extLst>
              <a:ext uri="{FF2B5EF4-FFF2-40B4-BE49-F238E27FC236}">
                <a16:creationId xmlns:a16="http://schemas.microsoft.com/office/drawing/2014/main" id="{E4D9C2AF-264B-4C23-9048-0E05FE50F7C1}"/>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846072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022282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5">
            <a:extLst>
              <a:ext uri="{FF2B5EF4-FFF2-40B4-BE49-F238E27FC236}">
                <a16:creationId xmlns:a16="http://schemas.microsoft.com/office/drawing/2014/main" id="{5F2DE797-B7EF-4964-8FE3-ACEA02BFB687}"/>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1004370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98475" y="1412875"/>
            <a:ext cx="3997325" cy="4924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412875"/>
            <a:ext cx="3997325" cy="4924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5">
            <a:extLst>
              <a:ext uri="{FF2B5EF4-FFF2-40B4-BE49-F238E27FC236}">
                <a16:creationId xmlns:a16="http://schemas.microsoft.com/office/drawing/2014/main" id="{6FDBB126-23A7-4AD3-A556-99998630F1AC}"/>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154927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5">
            <a:extLst>
              <a:ext uri="{FF2B5EF4-FFF2-40B4-BE49-F238E27FC236}">
                <a16:creationId xmlns:a16="http://schemas.microsoft.com/office/drawing/2014/main" id="{CD82256F-397C-4A67-9693-DE7561268983}"/>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083839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5">
            <a:extLst>
              <a:ext uri="{FF2B5EF4-FFF2-40B4-BE49-F238E27FC236}">
                <a16:creationId xmlns:a16="http://schemas.microsoft.com/office/drawing/2014/main" id="{D4F421C2-9DB7-417A-A04A-C9DF677741CA}"/>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499683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E370E93-C50A-4267-9B10-11EE6F4CD871}"/>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876758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5">
            <a:extLst>
              <a:ext uri="{FF2B5EF4-FFF2-40B4-BE49-F238E27FC236}">
                <a16:creationId xmlns:a16="http://schemas.microsoft.com/office/drawing/2014/main" id="{27F37D0C-B902-4182-9915-4B258949724C}"/>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466399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a:extLst>
              <a:ext uri="{FF2B5EF4-FFF2-40B4-BE49-F238E27FC236}">
                <a16:creationId xmlns:a16="http://schemas.microsoft.com/office/drawing/2014/main" id="{7E3021DB-8CA8-45A4-BB7D-B1DA96C200C1}"/>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607812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5">
            <a:extLst>
              <a:ext uri="{FF2B5EF4-FFF2-40B4-BE49-F238E27FC236}">
                <a16:creationId xmlns:a16="http://schemas.microsoft.com/office/drawing/2014/main" id="{260D413E-FEF3-486A-AE0C-F7EBB7DF2279}"/>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862306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a:extLst>
              <a:ext uri="{FF2B5EF4-FFF2-40B4-BE49-F238E27FC236}">
                <a16:creationId xmlns:a16="http://schemas.microsoft.com/office/drawing/2014/main" id="{1E90D257-7FD1-4172-BCF2-1CE8FB7CD039}"/>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1724574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08763" y="260350"/>
            <a:ext cx="2036762" cy="6076950"/>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98475" y="260350"/>
            <a:ext cx="5957888" cy="6076950"/>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5">
            <a:extLst>
              <a:ext uri="{FF2B5EF4-FFF2-40B4-BE49-F238E27FC236}">
                <a16:creationId xmlns:a16="http://schemas.microsoft.com/office/drawing/2014/main" id="{E2619BBE-9C65-4F75-AD9F-91DEAA75CA39}"/>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998252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5">
            <a:extLst>
              <a:ext uri="{FF2B5EF4-FFF2-40B4-BE49-F238E27FC236}">
                <a16:creationId xmlns:a16="http://schemas.microsoft.com/office/drawing/2014/main" id="{37E06A48-5062-4E1B-BDC0-DC0184C6AB54}"/>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289137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98475" y="1412875"/>
            <a:ext cx="3997325" cy="4924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412875"/>
            <a:ext cx="3997325" cy="4924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5">
            <a:extLst>
              <a:ext uri="{FF2B5EF4-FFF2-40B4-BE49-F238E27FC236}">
                <a16:creationId xmlns:a16="http://schemas.microsoft.com/office/drawing/2014/main" id="{1288BF8B-6C3D-4B5A-8227-E9446A5F4DD3}"/>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789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5">
            <a:extLst>
              <a:ext uri="{FF2B5EF4-FFF2-40B4-BE49-F238E27FC236}">
                <a16:creationId xmlns:a16="http://schemas.microsoft.com/office/drawing/2014/main" id="{ADB4D239-60ED-4802-B11B-BBB9CC4619E0}"/>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742528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5">
            <a:extLst>
              <a:ext uri="{FF2B5EF4-FFF2-40B4-BE49-F238E27FC236}">
                <a16:creationId xmlns:a16="http://schemas.microsoft.com/office/drawing/2014/main" id="{B92F8282-0A90-4ECF-94E3-4638AE68C071}"/>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044490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ADAC381-2B6C-4F95-855F-FB259B0EF230}"/>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71853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5">
            <a:extLst>
              <a:ext uri="{FF2B5EF4-FFF2-40B4-BE49-F238E27FC236}">
                <a16:creationId xmlns:a16="http://schemas.microsoft.com/office/drawing/2014/main" id="{338F8A1C-2324-41B1-96D3-317A9E0B2DE7}"/>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64981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5">
            <a:extLst>
              <a:ext uri="{FF2B5EF4-FFF2-40B4-BE49-F238E27FC236}">
                <a16:creationId xmlns:a16="http://schemas.microsoft.com/office/drawing/2014/main" id="{CCE0B69F-E182-45A1-87A6-E6AD3D19AE2F}"/>
              </a:ext>
            </a:extLst>
          </p:cNvPr>
          <p:cNvSpPr>
            <a:spLocks noGrp="1" noChangeArrowheads="1"/>
          </p:cNvSpPr>
          <p:nvPr>
            <p:ph type="dt" sz="half" idx="10"/>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118144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4">
            <a:extLst>
              <a:ext uri="{FF2B5EF4-FFF2-40B4-BE49-F238E27FC236}">
                <a16:creationId xmlns:a16="http://schemas.microsoft.com/office/drawing/2014/main" id="{BBF5F0A0-CDBD-4C38-BA2C-74FDF1E26D6A}"/>
              </a:ext>
            </a:extLst>
          </p:cNvPr>
          <p:cNvSpPr>
            <a:spLocks noGrp="1" noChangeArrowheads="1"/>
          </p:cNvSpPr>
          <p:nvPr>
            <p:ph type="body" idx="1"/>
          </p:nvPr>
        </p:nvSpPr>
        <p:spPr bwMode="auto">
          <a:xfrm>
            <a:off x="498475" y="1412875"/>
            <a:ext cx="814705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 </a:t>
            </a:r>
            <a:r>
              <a:rPr lang="en-US" altLang="ja-JP" dirty="0"/>
              <a:t>5 </a:t>
            </a:r>
            <a:r>
              <a:rPr lang="ja-JP" altLang="en-US" dirty="0"/>
              <a:t>レベル</a:t>
            </a:r>
          </a:p>
        </p:txBody>
      </p:sp>
      <p:sp>
        <p:nvSpPr>
          <p:cNvPr id="1028" name="Text Box 9">
            <a:extLst>
              <a:ext uri="{FF2B5EF4-FFF2-40B4-BE49-F238E27FC236}">
                <a16:creationId xmlns:a16="http://schemas.microsoft.com/office/drawing/2014/main" id="{2D17CF3C-CBD9-4DFE-A89E-38C2AE33608E}"/>
              </a:ext>
            </a:extLst>
          </p:cNvPr>
          <p:cNvSpPr txBox="1">
            <a:spLocks noChangeArrowheads="1"/>
          </p:cNvSpPr>
          <p:nvPr/>
        </p:nvSpPr>
        <p:spPr bwMode="auto">
          <a:xfrm>
            <a:off x="4572000" y="260350"/>
            <a:ext cx="4103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Arial" charset="0"/>
                <a:ea typeface="ＭＳ Ｐゴシック" charset="-128"/>
              </a:defRPr>
            </a:lvl1pPr>
            <a:lvl2pPr marL="742950" indent="-285750">
              <a:defRPr kumimoji="1" sz="3200" b="1">
                <a:solidFill>
                  <a:schemeClr val="tx1"/>
                </a:solidFill>
                <a:latin typeface="Arial" charset="0"/>
                <a:ea typeface="ＭＳ Ｐゴシック" charset="-128"/>
              </a:defRPr>
            </a:lvl2pPr>
            <a:lvl3pPr marL="1143000" indent="-228600">
              <a:defRPr kumimoji="1" sz="3200" b="1">
                <a:solidFill>
                  <a:schemeClr val="tx1"/>
                </a:solidFill>
                <a:latin typeface="Arial" charset="0"/>
                <a:ea typeface="ＭＳ Ｐゴシック" charset="-128"/>
              </a:defRPr>
            </a:lvl3pPr>
            <a:lvl4pPr marL="1600200" indent="-228600">
              <a:defRPr kumimoji="1" sz="3200" b="1">
                <a:solidFill>
                  <a:schemeClr val="tx1"/>
                </a:solidFill>
                <a:latin typeface="Arial" charset="0"/>
                <a:ea typeface="ＭＳ Ｐゴシック" charset="-128"/>
              </a:defRPr>
            </a:lvl4pPr>
            <a:lvl5pPr marL="2057400" indent="-228600">
              <a:defRPr kumimoji="1" sz="3200" b="1">
                <a:solidFill>
                  <a:schemeClr val="tx1"/>
                </a:solidFill>
                <a:latin typeface="Arial" charset="0"/>
                <a:ea typeface="ＭＳ Ｐゴシック" charset="-128"/>
              </a:defRPr>
            </a:lvl5pPr>
            <a:lvl6pPr marL="2514600" indent="-228600" algn="ctr" eaLnBrk="0" fontAlgn="base" hangingPunct="0">
              <a:spcBef>
                <a:spcPct val="20000"/>
              </a:spcBef>
              <a:spcAft>
                <a:spcPct val="0"/>
              </a:spcAft>
              <a:buClr>
                <a:schemeClr val="tx1"/>
              </a:buClr>
              <a:defRPr kumimoji="1" sz="3200" b="1">
                <a:solidFill>
                  <a:schemeClr val="tx1"/>
                </a:solidFill>
                <a:latin typeface="Arial" charset="0"/>
                <a:ea typeface="ＭＳ Ｐゴシック" charset="-128"/>
              </a:defRPr>
            </a:lvl6pPr>
            <a:lvl7pPr marL="2971800" indent="-228600" algn="ctr" eaLnBrk="0" fontAlgn="base" hangingPunct="0">
              <a:spcBef>
                <a:spcPct val="20000"/>
              </a:spcBef>
              <a:spcAft>
                <a:spcPct val="0"/>
              </a:spcAft>
              <a:buClr>
                <a:schemeClr val="tx1"/>
              </a:buClr>
              <a:defRPr kumimoji="1" sz="3200" b="1">
                <a:solidFill>
                  <a:schemeClr val="tx1"/>
                </a:solidFill>
                <a:latin typeface="Arial" charset="0"/>
                <a:ea typeface="ＭＳ Ｐゴシック" charset="-128"/>
              </a:defRPr>
            </a:lvl7pPr>
            <a:lvl8pPr marL="3429000" indent="-228600" algn="ctr" eaLnBrk="0" fontAlgn="base" hangingPunct="0">
              <a:spcBef>
                <a:spcPct val="20000"/>
              </a:spcBef>
              <a:spcAft>
                <a:spcPct val="0"/>
              </a:spcAft>
              <a:buClr>
                <a:schemeClr val="tx1"/>
              </a:buClr>
              <a:defRPr kumimoji="1" sz="3200" b="1">
                <a:solidFill>
                  <a:schemeClr val="tx1"/>
                </a:solidFill>
                <a:latin typeface="Arial" charset="0"/>
                <a:ea typeface="ＭＳ Ｐゴシック" charset="-128"/>
              </a:defRPr>
            </a:lvl8pPr>
            <a:lvl9pPr marL="3886200" indent="-228600" algn="ctr" eaLnBrk="0" fontAlgn="base" hangingPunct="0">
              <a:spcBef>
                <a:spcPct val="20000"/>
              </a:spcBef>
              <a:spcAft>
                <a:spcPct val="0"/>
              </a:spcAft>
              <a:buClr>
                <a:schemeClr val="tx1"/>
              </a:buClr>
              <a:defRPr kumimoji="1" sz="3200" b="1">
                <a:solidFill>
                  <a:schemeClr val="tx1"/>
                </a:solidFill>
                <a:latin typeface="Arial" charset="0"/>
                <a:ea typeface="ＭＳ Ｐゴシック" charset="-128"/>
              </a:defRPr>
            </a:lvl9pPr>
          </a:lstStyle>
          <a:p>
            <a:pPr eaLnBrk="1" hangingPunct="1">
              <a:spcBef>
                <a:spcPct val="50000"/>
              </a:spcBef>
              <a:defRPr/>
            </a:pPr>
            <a:endParaRPr lang="ja-JP" altLang="ja-JP" sz="1800" b="0" dirty="0">
              <a:latin typeface="メイリオ" panose="020B0604030504040204" pitchFamily="50" charset="-128"/>
              <a:ea typeface="メイリオ" panose="020B0604030504040204" pitchFamily="50" charset="-128"/>
            </a:endParaRPr>
          </a:p>
        </p:txBody>
      </p:sp>
      <p:sp>
        <p:nvSpPr>
          <p:cNvPr id="1029" name="Rectangle 3">
            <a:extLst>
              <a:ext uri="{FF2B5EF4-FFF2-40B4-BE49-F238E27FC236}">
                <a16:creationId xmlns:a16="http://schemas.microsoft.com/office/drawing/2014/main" id="{16013601-40F0-45A5-8D21-4578B286770A}"/>
              </a:ext>
            </a:extLst>
          </p:cNvPr>
          <p:cNvSpPr>
            <a:spLocks noGrp="1" noChangeArrowheads="1"/>
          </p:cNvSpPr>
          <p:nvPr>
            <p:ph type="title"/>
          </p:nvPr>
        </p:nvSpPr>
        <p:spPr bwMode="auto">
          <a:xfrm>
            <a:off x="539750" y="260350"/>
            <a:ext cx="7127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8" name="Rectangle 5">
            <a:extLst>
              <a:ext uri="{FF2B5EF4-FFF2-40B4-BE49-F238E27FC236}">
                <a16:creationId xmlns:a16="http://schemas.microsoft.com/office/drawing/2014/main" id="{ABF1FC18-BF53-4A3B-AF01-5A07C2A83FDA}"/>
              </a:ext>
            </a:extLst>
          </p:cNvPr>
          <p:cNvSpPr>
            <a:spLocks noGrp="1" noChangeArrowheads="1"/>
          </p:cNvSpPr>
          <p:nvPr>
            <p:ph type="dt" sz="half" idx="2"/>
          </p:nvPr>
        </p:nvSpPr>
        <p:spPr bwMode="auto">
          <a:xfrm>
            <a:off x="395288" y="5876925"/>
            <a:ext cx="21336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spcBef>
                <a:spcPct val="0"/>
              </a:spcBef>
              <a:buClrTx/>
              <a:defRPr sz="1400" b="0">
                <a:latin typeface="メイリオ" panose="020B0604030504040204" pitchFamily="50" charset="-128"/>
                <a:ea typeface="メイリオ" panose="020B0604030504040204" pitchFamily="50" charset="-128"/>
              </a:defRPr>
            </a:lvl1pPr>
          </a:lstStyle>
          <a:p>
            <a:pPr>
              <a:defRPr/>
            </a:pPr>
            <a:endParaRPr lang="en-US" altLang="ja-JP" dirty="0"/>
          </a:p>
        </p:txBody>
      </p:sp>
      <p:sp>
        <p:nvSpPr>
          <p:cNvPr id="4110" name="Text Box 14">
            <a:extLst>
              <a:ext uri="{FF2B5EF4-FFF2-40B4-BE49-F238E27FC236}">
                <a16:creationId xmlns:a16="http://schemas.microsoft.com/office/drawing/2014/main" id="{C1E8F695-351A-45AF-A136-C6725C3DEDD0}"/>
              </a:ext>
            </a:extLst>
          </p:cNvPr>
          <p:cNvSpPr txBox="1">
            <a:spLocks noChangeArrowheads="1"/>
          </p:cNvSpPr>
          <p:nvPr userDrawn="1"/>
        </p:nvSpPr>
        <p:spPr bwMode="auto">
          <a:xfrm>
            <a:off x="468313" y="6524625"/>
            <a:ext cx="3067050" cy="246221"/>
          </a:xfrm>
          <a:prstGeom prst="rect">
            <a:avLst/>
          </a:prstGeom>
          <a:noFill/>
          <a:ln w="9525">
            <a:noFill/>
            <a:miter lim="800000"/>
            <a:headEnd/>
            <a:tailEnd/>
          </a:ln>
          <a:effectLst/>
        </p:spPr>
        <p:txBody>
          <a:bodyPr lIns="90000">
            <a:spAutoFit/>
          </a:bodyPr>
          <a:lstStyle>
            <a:lvl1pPr>
              <a:spcBef>
                <a:spcPct val="0"/>
              </a:spcBef>
              <a:defRPr kumimoji="1" sz="1200">
                <a:solidFill>
                  <a:schemeClr val="tx1"/>
                </a:solidFill>
                <a:latin typeface="Arial" charset="0"/>
                <a:ea typeface="ＭＳ Ｐゴシック" charset="-128"/>
              </a:defRPr>
            </a:lvl1pPr>
            <a:lvl2pPr marL="742950" indent="-285750">
              <a:spcBef>
                <a:spcPct val="0"/>
              </a:spcBef>
              <a:defRPr kumimoji="1" sz="1200">
                <a:solidFill>
                  <a:schemeClr val="tx1"/>
                </a:solidFill>
                <a:latin typeface="Arial" charset="0"/>
                <a:ea typeface="ＭＳ Ｐゴシック" charset="-128"/>
              </a:defRPr>
            </a:lvl2pPr>
            <a:lvl3pPr marL="1143000" indent="-228600">
              <a:spcBef>
                <a:spcPct val="0"/>
              </a:spcBef>
              <a:defRPr kumimoji="1" sz="1200">
                <a:solidFill>
                  <a:schemeClr val="tx1"/>
                </a:solidFill>
                <a:latin typeface="Arial" charset="0"/>
                <a:ea typeface="ＭＳ Ｐゴシック" charset="-128"/>
              </a:defRPr>
            </a:lvl3pPr>
            <a:lvl4pPr marL="1600200" indent="-228600">
              <a:spcBef>
                <a:spcPct val="0"/>
              </a:spcBef>
              <a:defRPr kumimoji="1" sz="1200">
                <a:solidFill>
                  <a:schemeClr val="tx1"/>
                </a:solidFill>
                <a:latin typeface="Arial" charset="0"/>
                <a:ea typeface="ＭＳ Ｐゴシック" charset="-128"/>
              </a:defRPr>
            </a:lvl4pPr>
            <a:lvl5pPr marL="2057400" indent="-228600">
              <a:spcBef>
                <a:spcPct val="0"/>
              </a:spcBef>
              <a:defRPr kumimoji="1" sz="12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Arial" charset="0"/>
                <a:ea typeface="ＭＳ Ｐゴシック" charset="-128"/>
              </a:defRPr>
            </a:lvl9pPr>
          </a:lstStyle>
          <a:p>
            <a:pPr eaLnBrk="1" hangingPunct="1">
              <a:defRPr/>
            </a:pPr>
            <a:r>
              <a:rPr lang="en-US" altLang="ja-JP" sz="1000" dirty="0">
                <a:latin typeface="Tahoma" pitchFamily="34" charset="0"/>
                <a:ea typeface="メイリオ" panose="020B0604030504040204" pitchFamily="50" charset="-128"/>
              </a:rPr>
              <a:t>Copyright © 2020</a:t>
            </a:r>
            <a:r>
              <a:rPr lang="ja-JP" altLang="en-US" sz="1000" dirty="0">
                <a:latin typeface="Tahoma" pitchFamily="34" charset="0"/>
                <a:ea typeface="メイリオ" panose="020B0604030504040204" pitchFamily="50" charset="-128"/>
              </a:rPr>
              <a:t> 独立行政法人 情報処理推進機構</a:t>
            </a:r>
          </a:p>
        </p:txBody>
      </p:sp>
    </p:spTree>
  </p:cSld>
  <p:clrMap bg1="lt1" tx1="dk1" bg2="lt2" tx2="dk2" accent1="accent1" accent2="accent2" accent3="accent3" accent4="accent4" accent5="accent5" accent6="accent6" hlink="hlink" folHlink="folHlink"/>
  <p:sldLayoutIdLst>
    <p:sldLayoutId id="2147485501"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Lst>
  <p:hf hdr="0" ftr="0" dt="0"/>
  <p:txStyles>
    <p:titleStyle>
      <a:lvl1pPr algn="l" rtl="0" eaLnBrk="0" fontAlgn="base" hangingPunct="0">
        <a:spcBef>
          <a:spcPct val="0"/>
        </a:spcBef>
        <a:spcAft>
          <a:spcPct val="0"/>
        </a:spcAft>
        <a:defRPr kumimoji="1" sz="3600">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kumimoji="1" sz="36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36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36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3600">
          <a:solidFill>
            <a:schemeClr val="tx1"/>
          </a:solidFill>
          <a:latin typeface="Arial" charset="0"/>
          <a:ea typeface="ＭＳ Ｐゴシック" pitchFamily="50" charset="-128"/>
        </a:defRPr>
      </a:lvl5pPr>
      <a:lvl6pPr marL="457200" algn="l" rtl="0" fontAlgn="base">
        <a:spcBef>
          <a:spcPct val="0"/>
        </a:spcBef>
        <a:spcAft>
          <a:spcPct val="0"/>
        </a:spcAft>
        <a:defRPr kumimoji="1" sz="3600">
          <a:solidFill>
            <a:schemeClr val="tx1"/>
          </a:solidFill>
          <a:latin typeface="Arial" charset="0"/>
          <a:ea typeface="ＭＳ Ｐゴシック" pitchFamily="50" charset="-128"/>
        </a:defRPr>
      </a:lvl6pPr>
      <a:lvl7pPr marL="914400" algn="l" rtl="0" fontAlgn="base">
        <a:spcBef>
          <a:spcPct val="0"/>
        </a:spcBef>
        <a:spcAft>
          <a:spcPct val="0"/>
        </a:spcAft>
        <a:defRPr kumimoji="1" sz="3600">
          <a:solidFill>
            <a:schemeClr val="tx1"/>
          </a:solidFill>
          <a:latin typeface="Arial" charset="0"/>
          <a:ea typeface="ＭＳ Ｐゴシック" pitchFamily="50" charset="-128"/>
        </a:defRPr>
      </a:lvl7pPr>
      <a:lvl8pPr marL="1371600" algn="l" rtl="0" fontAlgn="base">
        <a:spcBef>
          <a:spcPct val="0"/>
        </a:spcBef>
        <a:spcAft>
          <a:spcPct val="0"/>
        </a:spcAft>
        <a:defRPr kumimoji="1" sz="3600">
          <a:solidFill>
            <a:schemeClr val="tx1"/>
          </a:solidFill>
          <a:latin typeface="Arial" charset="0"/>
          <a:ea typeface="ＭＳ Ｐゴシック" pitchFamily="50" charset="-128"/>
        </a:defRPr>
      </a:lvl8pPr>
      <a:lvl9pPr marL="1828800" algn="l" rtl="0" fontAlgn="base">
        <a:spcBef>
          <a:spcPct val="0"/>
        </a:spcBef>
        <a:spcAft>
          <a:spcPct val="0"/>
        </a:spcAft>
        <a:defRPr kumimoji="1" sz="3600">
          <a:solidFill>
            <a:schemeClr val="tx1"/>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lr>
          <a:schemeClr val="tx1"/>
        </a:buClr>
        <a:buChar char="•"/>
        <a:defRPr kumimoji="1" sz="3200">
          <a:solidFill>
            <a:schemeClr val="tx1"/>
          </a:solidFill>
          <a:latin typeface="メイリオ" panose="020B0604030504040204" pitchFamily="50" charset="-128"/>
          <a:ea typeface="メイリオ" panose="020B0604030504040204" pitchFamily="50" charset="-128"/>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defRPr>
      </a:lvl2pPr>
      <a:lvl3pPr marL="1143000" indent="-228600" algn="l" rtl="0" eaLnBrk="0" fontAlgn="base" hangingPunct="0">
        <a:spcBef>
          <a:spcPct val="20000"/>
        </a:spcBef>
        <a:spcAft>
          <a:spcPct val="0"/>
        </a:spcAft>
        <a:buClr>
          <a:schemeClr val="tx1"/>
        </a:buClr>
        <a:buChar char="•"/>
        <a:defRPr kumimoji="1" sz="2400">
          <a:solidFill>
            <a:schemeClr val="tx1"/>
          </a:solidFill>
          <a:latin typeface="メイリオ" panose="020B0604030504040204" pitchFamily="50" charset="-128"/>
          <a:ea typeface="メイリオ" panose="020B0604030504040204" pitchFamily="50" charset="-128"/>
        </a:defRPr>
      </a:lvl3pPr>
      <a:lvl4pPr marL="16002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4pPr>
      <a:lvl5pPr marL="20574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5pPr>
      <a:lvl6pPr marL="25146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1" name="Rectangle 3">
            <a:extLst>
              <a:ext uri="{FF2B5EF4-FFF2-40B4-BE49-F238E27FC236}">
                <a16:creationId xmlns:a16="http://schemas.microsoft.com/office/drawing/2014/main" id="{88455361-553E-4265-8286-2C068B0E1396}"/>
              </a:ext>
            </a:extLst>
          </p:cNvPr>
          <p:cNvSpPr>
            <a:spLocks noGrp="1" noChangeArrowheads="1"/>
          </p:cNvSpPr>
          <p:nvPr>
            <p:ph type="title"/>
          </p:nvPr>
        </p:nvSpPr>
        <p:spPr bwMode="auto">
          <a:xfrm>
            <a:off x="539750" y="260350"/>
            <a:ext cx="7127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2052" name="Rectangle 4">
            <a:extLst>
              <a:ext uri="{FF2B5EF4-FFF2-40B4-BE49-F238E27FC236}">
                <a16:creationId xmlns:a16="http://schemas.microsoft.com/office/drawing/2014/main" id="{B4560673-DA9E-4F93-8E15-14270B0F3CD9}"/>
              </a:ext>
            </a:extLst>
          </p:cNvPr>
          <p:cNvSpPr>
            <a:spLocks noGrp="1" noChangeArrowheads="1"/>
          </p:cNvSpPr>
          <p:nvPr>
            <p:ph type="body" idx="1"/>
          </p:nvPr>
        </p:nvSpPr>
        <p:spPr bwMode="auto">
          <a:xfrm>
            <a:off x="498475" y="1412875"/>
            <a:ext cx="814705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101" name="Rectangle 5">
            <a:extLst>
              <a:ext uri="{FF2B5EF4-FFF2-40B4-BE49-F238E27FC236}">
                <a16:creationId xmlns:a16="http://schemas.microsoft.com/office/drawing/2014/main" id="{39AEDAFC-776C-403F-AE5F-0A20286582F9}"/>
              </a:ext>
            </a:extLst>
          </p:cNvPr>
          <p:cNvSpPr>
            <a:spLocks noGrp="1" noChangeArrowheads="1"/>
          </p:cNvSpPr>
          <p:nvPr>
            <p:ph type="dt" sz="half" idx="2"/>
          </p:nvPr>
        </p:nvSpPr>
        <p:spPr bwMode="auto">
          <a:xfrm>
            <a:off x="457200" y="6381750"/>
            <a:ext cx="2133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buClrTx/>
              <a:defRPr sz="1400" b="0">
                <a:latin typeface="メイリオ" panose="020B0604030504040204" pitchFamily="50" charset="-128"/>
                <a:ea typeface="メイリオ" panose="020B0604030504040204" pitchFamily="50" charset="-128"/>
              </a:defRPr>
            </a:lvl1pPr>
          </a:lstStyle>
          <a:p>
            <a:pPr>
              <a:defRPr/>
            </a:pPr>
            <a:endParaRPr lang="en-US" altLang="ja-JP" dirty="0"/>
          </a:p>
        </p:txBody>
      </p:sp>
      <p:sp>
        <p:nvSpPr>
          <p:cNvPr id="4110" name="Text Box 14">
            <a:extLst>
              <a:ext uri="{FF2B5EF4-FFF2-40B4-BE49-F238E27FC236}">
                <a16:creationId xmlns:a16="http://schemas.microsoft.com/office/drawing/2014/main" id="{E55FE397-DFE4-405C-8AAA-8C4F158A2C1E}"/>
              </a:ext>
            </a:extLst>
          </p:cNvPr>
          <p:cNvSpPr txBox="1">
            <a:spLocks noChangeArrowheads="1"/>
          </p:cNvSpPr>
          <p:nvPr userDrawn="1"/>
        </p:nvSpPr>
        <p:spPr bwMode="auto">
          <a:xfrm>
            <a:off x="468313" y="6524625"/>
            <a:ext cx="3067050" cy="246221"/>
          </a:xfrm>
          <a:prstGeom prst="rect">
            <a:avLst/>
          </a:prstGeom>
          <a:noFill/>
          <a:ln w="9525">
            <a:noFill/>
            <a:miter lim="800000"/>
            <a:headEnd/>
            <a:tailEnd/>
          </a:ln>
          <a:effectLst/>
        </p:spPr>
        <p:txBody>
          <a:bodyPr lIns="90000">
            <a:spAutoFit/>
          </a:bodyPr>
          <a:lstStyle>
            <a:lvl1pPr>
              <a:spcBef>
                <a:spcPct val="0"/>
              </a:spcBef>
              <a:defRPr kumimoji="1" sz="1200">
                <a:solidFill>
                  <a:schemeClr val="tx1"/>
                </a:solidFill>
                <a:latin typeface="Arial" charset="0"/>
                <a:ea typeface="ＭＳ Ｐゴシック" charset="-128"/>
              </a:defRPr>
            </a:lvl1pPr>
            <a:lvl2pPr marL="742950" indent="-285750">
              <a:spcBef>
                <a:spcPct val="0"/>
              </a:spcBef>
              <a:defRPr kumimoji="1" sz="1200">
                <a:solidFill>
                  <a:schemeClr val="tx1"/>
                </a:solidFill>
                <a:latin typeface="Arial" charset="0"/>
                <a:ea typeface="ＭＳ Ｐゴシック" charset="-128"/>
              </a:defRPr>
            </a:lvl2pPr>
            <a:lvl3pPr marL="1143000" indent="-228600">
              <a:spcBef>
                <a:spcPct val="0"/>
              </a:spcBef>
              <a:defRPr kumimoji="1" sz="1200">
                <a:solidFill>
                  <a:schemeClr val="tx1"/>
                </a:solidFill>
                <a:latin typeface="Arial" charset="0"/>
                <a:ea typeface="ＭＳ Ｐゴシック" charset="-128"/>
              </a:defRPr>
            </a:lvl3pPr>
            <a:lvl4pPr marL="1600200" indent="-228600">
              <a:spcBef>
                <a:spcPct val="0"/>
              </a:spcBef>
              <a:defRPr kumimoji="1" sz="1200">
                <a:solidFill>
                  <a:schemeClr val="tx1"/>
                </a:solidFill>
                <a:latin typeface="Arial" charset="0"/>
                <a:ea typeface="ＭＳ Ｐゴシック" charset="-128"/>
              </a:defRPr>
            </a:lvl4pPr>
            <a:lvl5pPr marL="2057400" indent="-228600">
              <a:spcBef>
                <a:spcPct val="0"/>
              </a:spcBef>
              <a:defRPr kumimoji="1" sz="12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Arial" charset="0"/>
                <a:ea typeface="ＭＳ Ｐゴシック" charset="-128"/>
              </a:defRPr>
            </a:lvl9pPr>
          </a:lstStyle>
          <a:p>
            <a:pPr eaLnBrk="1" hangingPunct="1">
              <a:defRPr/>
            </a:pPr>
            <a:r>
              <a:rPr lang="en-US" altLang="ja-JP" sz="1000" dirty="0">
                <a:latin typeface="Tahoma" pitchFamily="34" charset="0"/>
                <a:ea typeface="メイリオ" panose="020B0604030504040204" pitchFamily="50" charset="-128"/>
              </a:rPr>
              <a:t>Copyright © 2020</a:t>
            </a:r>
            <a:r>
              <a:rPr lang="ja-JP" altLang="en-US" sz="1000" dirty="0">
                <a:latin typeface="Tahoma" pitchFamily="34" charset="0"/>
                <a:ea typeface="メイリオ" panose="020B0604030504040204" pitchFamily="50" charset="-128"/>
              </a:rPr>
              <a:t> 独立行政法人 情報処理推進機構</a:t>
            </a:r>
          </a:p>
        </p:txBody>
      </p:sp>
      <p:sp>
        <p:nvSpPr>
          <p:cNvPr id="2057" name="Rectangle 7">
            <a:extLst>
              <a:ext uri="{FF2B5EF4-FFF2-40B4-BE49-F238E27FC236}">
                <a16:creationId xmlns:a16="http://schemas.microsoft.com/office/drawing/2014/main" id="{6A7E62DB-56C8-4C51-BC07-A92889A295B7}"/>
              </a:ext>
            </a:extLst>
          </p:cNvPr>
          <p:cNvSpPr txBox="1">
            <a:spLocks noGrp="1" noChangeArrowheads="1"/>
          </p:cNvSpPr>
          <p:nvPr userDrawn="1"/>
        </p:nvSpPr>
        <p:spPr bwMode="auto">
          <a:xfrm>
            <a:off x="6902450"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4800">
                <a:solidFill>
                  <a:schemeClr val="tx1"/>
                </a:solidFill>
                <a:latin typeface="Arial" panose="020B0604020202020204" pitchFamily="34" charset="0"/>
                <a:ea typeface="HGP創英角ﾎﾟｯﾌﾟ体" panose="040B0A00000000000000" pitchFamily="50" charset="-128"/>
              </a:defRPr>
            </a:lvl1pPr>
            <a:lvl2pPr marL="742950" indent="-285750" eaLnBrk="0" hangingPunct="0">
              <a:defRPr kumimoji="1" sz="4800">
                <a:solidFill>
                  <a:schemeClr val="tx1"/>
                </a:solidFill>
                <a:latin typeface="Arial" panose="020B0604020202020204" pitchFamily="34" charset="0"/>
                <a:ea typeface="HGP創英角ﾎﾟｯﾌﾟ体" panose="040B0A00000000000000" pitchFamily="50" charset="-128"/>
              </a:defRPr>
            </a:lvl2pPr>
            <a:lvl3pPr marL="1143000" indent="-228600" eaLnBrk="0" hangingPunct="0">
              <a:defRPr kumimoji="1" sz="4800">
                <a:solidFill>
                  <a:schemeClr val="tx1"/>
                </a:solidFill>
                <a:latin typeface="Arial" panose="020B0604020202020204" pitchFamily="34" charset="0"/>
                <a:ea typeface="HGP創英角ﾎﾟｯﾌﾟ体" panose="040B0A00000000000000" pitchFamily="50" charset="-128"/>
              </a:defRPr>
            </a:lvl3pPr>
            <a:lvl4pPr marL="1600200" indent="-228600" eaLnBrk="0" hangingPunct="0">
              <a:defRPr kumimoji="1" sz="4800">
                <a:solidFill>
                  <a:schemeClr val="tx1"/>
                </a:solidFill>
                <a:latin typeface="Arial" panose="020B0604020202020204" pitchFamily="34" charset="0"/>
                <a:ea typeface="HGP創英角ﾎﾟｯﾌﾟ体" panose="040B0A00000000000000" pitchFamily="50" charset="-128"/>
              </a:defRPr>
            </a:lvl4pPr>
            <a:lvl5pPr marL="2057400" indent="-228600" eaLnBrk="0" hangingPunct="0">
              <a:defRPr kumimoji="1" sz="4800">
                <a:solidFill>
                  <a:schemeClr val="tx1"/>
                </a:solidFill>
                <a:latin typeface="Arial" panose="020B0604020202020204" pitchFamily="34" charset="0"/>
                <a:ea typeface="HGP創英角ﾎﾟｯﾌﾟ体" panose="040B0A00000000000000" pitchFamily="50" charset="-128"/>
              </a:defRPr>
            </a:lvl5pPr>
            <a:lvl6pPr marL="2514600" indent="-228600" algn="ctr" eaLnBrk="0" fontAlgn="base" hangingPunct="0">
              <a:spcBef>
                <a:spcPct val="5000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6pPr>
            <a:lvl7pPr marL="2971800" indent="-228600" algn="ctr" eaLnBrk="0" fontAlgn="base" hangingPunct="0">
              <a:spcBef>
                <a:spcPct val="5000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7pPr>
            <a:lvl8pPr marL="3429000" indent="-228600" algn="ctr" eaLnBrk="0" fontAlgn="base" hangingPunct="0">
              <a:spcBef>
                <a:spcPct val="5000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8pPr>
            <a:lvl9pPr marL="3886200" indent="-228600" algn="ctr" eaLnBrk="0" fontAlgn="base" hangingPunct="0">
              <a:spcBef>
                <a:spcPct val="5000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9pPr>
          </a:lstStyle>
          <a:p>
            <a:pPr algn="r" eaLnBrk="1" hangingPunct="1">
              <a:defRPr/>
            </a:pPr>
            <a:fld id="{3699A33E-E9AE-4F27-9560-3FAEB98ECCC4}" type="slidenum">
              <a:rPr lang="en-US" altLang="ja-JP" sz="2000" smtClean="0">
                <a:latin typeface="メイリオ" panose="020B0604030504040204" pitchFamily="50" charset="-128"/>
                <a:ea typeface="メイリオ" panose="020B0604030504040204" pitchFamily="50" charset="-128"/>
              </a:rPr>
              <a:pPr algn="r" eaLnBrk="1" hangingPunct="1">
                <a:defRPr/>
              </a:pPr>
              <a:t>‹#›</a:t>
            </a:fld>
            <a:endParaRPr lang="en-US" altLang="ja-JP" sz="2000" dirty="0">
              <a:latin typeface="メイリオ" panose="020B0604030504040204" pitchFamily="50" charset="-128"/>
              <a:ea typeface="メイリオ" panose="020B0604030504040204" pitchFamily="50" charset="-128"/>
            </a:endParaRPr>
          </a:p>
        </p:txBody>
      </p:sp>
    </p:spTree>
  </p:cSld>
  <p:clrMap bg1="lt1" tx1="dk1" bg2="lt2" tx2="dk2" accent1="accent1" accent2="accent2" accent3="accent3" accent4="accent4" accent5="accent5" accent6="accent6" hlink="hlink" folHlink="folHlink"/>
  <p:sldLayoutIdLst>
    <p:sldLayoutId id="2147485491" r:id="rId1"/>
    <p:sldLayoutId id="2147485502" r:id="rId2"/>
    <p:sldLayoutId id="2147485492" r:id="rId3"/>
    <p:sldLayoutId id="2147485493" r:id="rId4"/>
    <p:sldLayoutId id="2147485494" r:id="rId5"/>
    <p:sldLayoutId id="2147485495" r:id="rId6"/>
    <p:sldLayoutId id="2147485496" r:id="rId7"/>
    <p:sldLayoutId id="2147485497" r:id="rId8"/>
    <p:sldLayoutId id="2147485498" r:id="rId9"/>
    <p:sldLayoutId id="2147485499" r:id="rId10"/>
    <p:sldLayoutId id="2147485500" r:id="rId11"/>
  </p:sldLayoutIdLst>
  <p:hf hdr="0" ftr="0" dt="0"/>
  <p:txStyles>
    <p:titleStyle>
      <a:lvl1pPr algn="l" rtl="0" eaLnBrk="0" fontAlgn="base" hangingPunct="0">
        <a:spcBef>
          <a:spcPct val="0"/>
        </a:spcBef>
        <a:spcAft>
          <a:spcPct val="0"/>
        </a:spcAft>
        <a:defRPr kumimoji="1" sz="3600">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kumimoji="1" sz="36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36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36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3600">
          <a:solidFill>
            <a:schemeClr val="tx1"/>
          </a:solidFill>
          <a:latin typeface="Arial" charset="0"/>
          <a:ea typeface="ＭＳ Ｐゴシック" pitchFamily="50" charset="-128"/>
        </a:defRPr>
      </a:lvl5pPr>
      <a:lvl6pPr marL="457200" algn="l" rtl="0" fontAlgn="base">
        <a:spcBef>
          <a:spcPct val="0"/>
        </a:spcBef>
        <a:spcAft>
          <a:spcPct val="0"/>
        </a:spcAft>
        <a:defRPr kumimoji="1" sz="3600">
          <a:solidFill>
            <a:schemeClr val="tx1"/>
          </a:solidFill>
          <a:latin typeface="Arial" charset="0"/>
          <a:ea typeface="ＭＳ Ｐゴシック" pitchFamily="50" charset="-128"/>
        </a:defRPr>
      </a:lvl6pPr>
      <a:lvl7pPr marL="914400" algn="l" rtl="0" fontAlgn="base">
        <a:spcBef>
          <a:spcPct val="0"/>
        </a:spcBef>
        <a:spcAft>
          <a:spcPct val="0"/>
        </a:spcAft>
        <a:defRPr kumimoji="1" sz="3600">
          <a:solidFill>
            <a:schemeClr val="tx1"/>
          </a:solidFill>
          <a:latin typeface="Arial" charset="0"/>
          <a:ea typeface="ＭＳ Ｐゴシック" pitchFamily="50" charset="-128"/>
        </a:defRPr>
      </a:lvl7pPr>
      <a:lvl8pPr marL="1371600" algn="l" rtl="0" fontAlgn="base">
        <a:spcBef>
          <a:spcPct val="0"/>
        </a:spcBef>
        <a:spcAft>
          <a:spcPct val="0"/>
        </a:spcAft>
        <a:defRPr kumimoji="1" sz="3600">
          <a:solidFill>
            <a:schemeClr val="tx1"/>
          </a:solidFill>
          <a:latin typeface="Arial" charset="0"/>
          <a:ea typeface="ＭＳ Ｐゴシック" pitchFamily="50" charset="-128"/>
        </a:defRPr>
      </a:lvl8pPr>
      <a:lvl9pPr marL="1828800" algn="l" rtl="0" fontAlgn="base">
        <a:spcBef>
          <a:spcPct val="0"/>
        </a:spcBef>
        <a:spcAft>
          <a:spcPct val="0"/>
        </a:spcAft>
        <a:defRPr kumimoji="1" sz="3600">
          <a:solidFill>
            <a:schemeClr val="tx1"/>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lr>
          <a:schemeClr val="tx1"/>
        </a:buClr>
        <a:buChar char="•"/>
        <a:defRPr kumimoji="1" sz="3200">
          <a:solidFill>
            <a:schemeClr val="tx1"/>
          </a:solidFill>
          <a:latin typeface="メイリオ" panose="020B0604030504040204" pitchFamily="50" charset="-128"/>
          <a:ea typeface="メイリオ" panose="020B0604030504040204" pitchFamily="50" charset="-128"/>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defRPr>
      </a:lvl2pPr>
      <a:lvl3pPr marL="1143000" indent="-228600" algn="l" rtl="0" eaLnBrk="0" fontAlgn="base" hangingPunct="0">
        <a:spcBef>
          <a:spcPct val="20000"/>
        </a:spcBef>
        <a:spcAft>
          <a:spcPct val="0"/>
        </a:spcAft>
        <a:buClr>
          <a:schemeClr val="tx1"/>
        </a:buClr>
        <a:buChar char="•"/>
        <a:defRPr kumimoji="1" sz="2400">
          <a:solidFill>
            <a:schemeClr val="tx1"/>
          </a:solidFill>
          <a:latin typeface="メイリオ" panose="020B0604030504040204" pitchFamily="50" charset="-128"/>
          <a:ea typeface="メイリオ" panose="020B0604030504040204" pitchFamily="50" charset="-128"/>
        </a:defRPr>
      </a:lvl3pPr>
      <a:lvl4pPr marL="16002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4pPr>
      <a:lvl5pPr marL="20574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defRPr>
      </a:lvl5pPr>
      <a:lvl6pPr marL="25146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20.png"/><Relationship Id="rId5"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0.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1.gif"/></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1023BE9-28CA-4A40-807F-B2E4FE1D36EC}"/>
              </a:ext>
            </a:extLst>
          </p:cNvPr>
          <p:cNvSpPr txBox="1">
            <a:spLocks noChangeArrowheads="1"/>
          </p:cNvSpPr>
          <p:nvPr/>
        </p:nvSpPr>
        <p:spPr bwMode="auto">
          <a:xfrm>
            <a:off x="323528" y="1560017"/>
            <a:ext cx="8208912"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a:solidFill>
                  <a:schemeClr val="tx1"/>
                </a:solidFill>
                <a:latin typeface="+mj-lt"/>
                <a:ea typeface="+mj-ea"/>
                <a:cs typeface="+mj-cs"/>
              </a:defRPr>
            </a:lvl1pPr>
            <a:lvl2pPr algn="l" rtl="0" eaLnBrk="0" fontAlgn="base" hangingPunct="0">
              <a:spcBef>
                <a:spcPct val="0"/>
              </a:spcBef>
              <a:spcAft>
                <a:spcPct val="0"/>
              </a:spcAft>
              <a:defRPr kumimoji="1" sz="36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36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36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3600">
                <a:solidFill>
                  <a:schemeClr val="tx1"/>
                </a:solidFill>
                <a:latin typeface="Arial" charset="0"/>
                <a:ea typeface="ＭＳ Ｐゴシック" pitchFamily="50" charset="-128"/>
              </a:defRPr>
            </a:lvl5pPr>
            <a:lvl6pPr marL="457200" algn="l" rtl="0" fontAlgn="base">
              <a:spcBef>
                <a:spcPct val="0"/>
              </a:spcBef>
              <a:spcAft>
                <a:spcPct val="0"/>
              </a:spcAft>
              <a:defRPr kumimoji="1" sz="3600">
                <a:solidFill>
                  <a:schemeClr val="tx1"/>
                </a:solidFill>
                <a:latin typeface="Arial" charset="0"/>
                <a:ea typeface="ＭＳ Ｐゴシック" pitchFamily="50" charset="-128"/>
              </a:defRPr>
            </a:lvl6pPr>
            <a:lvl7pPr marL="914400" algn="l" rtl="0" fontAlgn="base">
              <a:spcBef>
                <a:spcPct val="0"/>
              </a:spcBef>
              <a:spcAft>
                <a:spcPct val="0"/>
              </a:spcAft>
              <a:defRPr kumimoji="1" sz="3600">
                <a:solidFill>
                  <a:schemeClr val="tx1"/>
                </a:solidFill>
                <a:latin typeface="Arial" charset="0"/>
                <a:ea typeface="ＭＳ Ｐゴシック" pitchFamily="50" charset="-128"/>
              </a:defRPr>
            </a:lvl7pPr>
            <a:lvl8pPr marL="1371600" algn="l" rtl="0" fontAlgn="base">
              <a:spcBef>
                <a:spcPct val="0"/>
              </a:spcBef>
              <a:spcAft>
                <a:spcPct val="0"/>
              </a:spcAft>
              <a:defRPr kumimoji="1" sz="3600">
                <a:solidFill>
                  <a:schemeClr val="tx1"/>
                </a:solidFill>
                <a:latin typeface="Arial" charset="0"/>
                <a:ea typeface="ＭＳ Ｐゴシック" pitchFamily="50" charset="-128"/>
              </a:defRPr>
            </a:lvl8pPr>
            <a:lvl9pPr marL="1828800" algn="l" rtl="0" fontAlgn="base">
              <a:spcBef>
                <a:spcPct val="0"/>
              </a:spcBef>
              <a:spcAft>
                <a:spcPct val="0"/>
              </a:spcAft>
              <a:defRPr kumimoji="1" sz="3600">
                <a:solidFill>
                  <a:schemeClr val="tx1"/>
                </a:solidFill>
                <a:latin typeface="Arial" charset="0"/>
                <a:ea typeface="ＭＳ Ｐゴシック" pitchFamily="50" charset="-128"/>
              </a:defRPr>
            </a:lvl9pPr>
          </a:lstStyle>
          <a:p>
            <a:pPr algn="ctr" eaLnBrk="1" hangingPunct="1">
              <a:defRPr/>
            </a:pPr>
            <a:r>
              <a:rPr lang="ja-JP" altLang="en-US" sz="2800" b="1" kern="0" dirty="0">
                <a:solidFill>
                  <a:srgbClr val="00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情報セキュリティセミナー</a:t>
            </a:r>
            <a:endParaRPr lang="en-US" altLang="ja-JP" sz="2800" b="1" kern="0" dirty="0">
              <a:solidFill>
                <a:srgbClr val="00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715963" eaLnBrk="1" hangingPunct="1">
              <a:lnSpc>
                <a:spcPts val="5000"/>
              </a:lnSpc>
              <a:spcBef>
                <a:spcPts val="1200"/>
              </a:spcBef>
              <a:defRPr/>
            </a:pPr>
            <a:r>
              <a:rPr lang="ja-JP" altLang="en-US" b="1" kern="0" dirty="0">
                <a:solidFill>
                  <a:srgbClr val="00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情報セキュリティ５</a:t>
            </a:r>
            <a:r>
              <a:rPr lang="ja-JP" altLang="en-US" sz="2800" b="1" kern="0" dirty="0">
                <a:solidFill>
                  <a:srgbClr val="00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か</a:t>
            </a:r>
            <a:r>
              <a:rPr lang="ja-JP" altLang="en-US" b="1" kern="0" dirty="0">
                <a:solidFill>
                  <a:srgbClr val="00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条コース</a:t>
            </a:r>
            <a:endParaRPr lang="en-US" altLang="ja-JP" b="1" kern="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568D8A86-BB50-4FF8-9503-A5D488DBA6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6526" y="5661137"/>
            <a:ext cx="4325714" cy="7201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000" b="1" dirty="0">
                <a:solidFill>
                  <a:srgbClr val="000000"/>
                </a:solidFill>
              </a:rPr>
              <a:t>できるところから始める</a:t>
            </a:r>
            <a:br>
              <a:rPr lang="en-US" altLang="ja-JP" b="1" dirty="0">
                <a:solidFill>
                  <a:srgbClr val="000000"/>
                </a:solidFill>
              </a:rPr>
            </a:br>
            <a:r>
              <a:rPr lang="ja-JP" altLang="en-US" b="1" dirty="0"/>
              <a:t>情報セキュリティ５か条</a:t>
            </a:r>
            <a:endParaRPr kumimoji="1" lang="ja-JP" altLang="en-US" b="1" dirty="0"/>
          </a:p>
        </p:txBody>
      </p:sp>
      <p:sp>
        <p:nvSpPr>
          <p:cNvPr id="3" name="コンテンツ プレースホルダー 2"/>
          <p:cNvSpPr>
            <a:spLocks noGrp="1"/>
          </p:cNvSpPr>
          <p:nvPr>
            <p:ph idx="1"/>
          </p:nvPr>
        </p:nvSpPr>
        <p:spPr/>
        <p:txBody>
          <a:bodyPr/>
          <a:lstStyle/>
          <a:p>
            <a:r>
              <a:rPr lang="ja-JP" altLang="en-US" sz="2800" dirty="0"/>
              <a:t>情報セキュリティ対策と言っても、</a:t>
            </a:r>
            <a:br>
              <a:rPr lang="en-US" altLang="ja-JP" sz="2800" dirty="0"/>
            </a:br>
            <a:r>
              <a:rPr lang="ja-JP" altLang="en-US" sz="2800" dirty="0"/>
              <a:t>何をやれば良いのか？</a:t>
            </a:r>
            <a:endParaRPr lang="en-US" altLang="ja-JP" sz="2800" dirty="0"/>
          </a:p>
          <a:p>
            <a:pPr marL="0" indent="0">
              <a:lnSpc>
                <a:spcPts val="1800"/>
              </a:lnSpc>
              <a:spcBef>
                <a:spcPts val="3000"/>
              </a:spcBef>
              <a:buNone/>
            </a:pPr>
            <a:r>
              <a:rPr lang="ja-JP" altLang="en-US" sz="2800" b="1" dirty="0"/>
              <a:t>情報セキュリティ</a:t>
            </a:r>
            <a:endParaRPr lang="en-US" altLang="ja-JP" sz="2800" b="1" dirty="0"/>
          </a:p>
          <a:p>
            <a:pPr marL="0" indent="0" defTabSz="1255713">
              <a:lnSpc>
                <a:spcPts val="1800"/>
              </a:lnSpc>
              <a:buNone/>
              <a:tabLst>
                <a:tab pos="3770313" algn="l"/>
              </a:tabLst>
            </a:pPr>
            <a:r>
              <a:rPr lang="en-US" altLang="ja-JP" sz="2800" dirty="0"/>
              <a:t>	</a:t>
            </a:r>
            <a:r>
              <a:rPr lang="ja-JP" altLang="en-US" sz="2800" b="1" dirty="0"/>
              <a:t>か条</a:t>
            </a:r>
            <a:endParaRPr lang="en-US" altLang="ja-JP" sz="2800" b="1" dirty="0"/>
          </a:p>
          <a:p>
            <a:pPr marL="0" indent="0">
              <a:buNone/>
            </a:pPr>
            <a:r>
              <a:rPr lang="ja-JP" altLang="en-US" sz="2800" dirty="0"/>
              <a:t>を守るところから始めてみましょう</a:t>
            </a:r>
            <a:r>
              <a:rPr lang="ja-JP" altLang="en-US" dirty="0"/>
              <a:t>。</a:t>
            </a:r>
          </a:p>
          <a:p>
            <a:endParaRPr lang="ja-JP" altLang="en-US" dirty="0"/>
          </a:p>
          <a:p>
            <a:endParaRPr kumimoji="1" lang="ja-JP" altLang="en-US" dirty="0"/>
          </a:p>
        </p:txBody>
      </p:sp>
      <p:sp>
        <p:nvSpPr>
          <p:cNvPr id="7" name="円/楕円 6"/>
          <p:cNvSpPr/>
          <p:nvPr/>
        </p:nvSpPr>
        <p:spPr>
          <a:xfrm>
            <a:off x="3467137" y="2432863"/>
            <a:ext cx="792000" cy="792088"/>
          </a:xfrm>
          <a:prstGeom prst="ellipse">
            <a:avLst/>
          </a:prstGeom>
          <a:solidFill>
            <a:srgbClr val="FFFFFF"/>
          </a:solidFill>
          <a:ln w="25400" cap="flat" cmpd="sng" algn="ctr">
            <a:solidFill>
              <a:srgbClr val="E78A5C"/>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5400" b="1" i="0" u="none" strike="noStrike" kern="0" cap="none" spc="0" normalizeH="0" baseline="0" noProof="0" dirty="0">
                <a:ln>
                  <a:noFill/>
                </a:ln>
                <a:solidFill>
                  <a:srgbClr val="C00000"/>
                </a:solidFill>
                <a:effectLst/>
                <a:uLnTx/>
                <a:uFillTx/>
                <a:latin typeface="Arial"/>
                <a:ea typeface="ＭＳ Ｐゴシック"/>
                <a:cs typeface="+mn-cs"/>
              </a:rPr>
              <a:t>５</a:t>
            </a:r>
          </a:p>
        </p:txBody>
      </p:sp>
      <p:grpSp>
        <p:nvGrpSpPr>
          <p:cNvPr id="5" name="グループ化 4">
            <a:extLst>
              <a:ext uri="{FF2B5EF4-FFF2-40B4-BE49-F238E27FC236}">
                <a16:creationId xmlns:a16="http://schemas.microsoft.com/office/drawing/2014/main" id="{63791F0E-77DB-438A-8423-5875D3AED3B6}"/>
              </a:ext>
            </a:extLst>
          </p:cNvPr>
          <p:cNvGrpSpPr/>
          <p:nvPr/>
        </p:nvGrpSpPr>
        <p:grpSpPr>
          <a:xfrm>
            <a:off x="827584" y="3836655"/>
            <a:ext cx="5988304" cy="2400657"/>
            <a:chOff x="703664" y="4244938"/>
            <a:chExt cx="5988304" cy="2400657"/>
          </a:xfrm>
        </p:grpSpPr>
        <p:sp>
          <p:nvSpPr>
            <p:cNvPr id="9" name="正方形/長方形 8"/>
            <p:cNvSpPr/>
            <p:nvPr/>
          </p:nvSpPr>
          <p:spPr>
            <a:xfrm>
              <a:off x="703664" y="4380464"/>
              <a:ext cx="360000" cy="360000"/>
            </a:xfrm>
            <a:prstGeom prst="rect">
              <a:avLst/>
            </a:prstGeom>
            <a:solidFill>
              <a:srgbClr val="CC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rPr>
                <a:t>1</a:t>
              </a:r>
              <a:endParaRPr kumimoji="0" lang="ja-JP" altLang="en-US" sz="2000" b="0" i="0" u="none" strike="noStrike" kern="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endParaRPr>
            </a:p>
          </p:txBody>
        </p:sp>
        <p:sp>
          <p:nvSpPr>
            <p:cNvPr id="10" name="正方形/長方形 9"/>
            <p:cNvSpPr/>
            <p:nvPr/>
          </p:nvSpPr>
          <p:spPr>
            <a:xfrm>
              <a:off x="703664" y="4831905"/>
              <a:ext cx="360000" cy="360000"/>
            </a:xfrm>
            <a:prstGeom prst="rect">
              <a:avLst/>
            </a:prstGeom>
            <a:solidFill>
              <a:srgbClr val="CC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rPr>
                <a:t>2</a:t>
              </a:r>
              <a:endParaRPr kumimoji="0" lang="ja-JP" altLang="en-US" sz="2000" b="0" i="0" u="none" strike="noStrike" kern="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endParaRPr>
            </a:p>
          </p:txBody>
        </p:sp>
        <p:sp>
          <p:nvSpPr>
            <p:cNvPr id="11" name="正方形/長方形 10"/>
            <p:cNvSpPr/>
            <p:nvPr/>
          </p:nvSpPr>
          <p:spPr>
            <a:xfrm>
              <a:off x="703664" y="5283346"/>
              <a:ext cx="360000" cy="360000"/>
            </a:xfrm>
            <a:prstGeom prst="rect">
              <a:avLst/>
            </a:prstGeom>
            <a:solidFill>
              <a:srgbClr val="CC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rPr>
                <a:t>3</a:t>
              </a:r>
              <a:endParaRPr kumimoji="0" lang="ja-JP" altLang="en-US" sz="2000" b="0" i="0" u="none" strike="noStrike" kern="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endParaRPr>
            </a:p>
          </p:txBody>
        </p:sp>
        <p:sp>
          <p:nvSpPr>
            <p:cNvPr id="12" name="正方形/長方形 11"/>
            <p:cNvSpPr/>
            <p:nvPr/>
          </p:nvSpPr>
          <p:spPr>
            <a:xfrm>
              <a:off x="703664" y="5734787"/>
              <a:ext cx="360000" cy="360000"/>
            </a:xfrm>
            <a:prstGeom prst="rect">
              <a:avLst/>
            </a:prstGeom>
            <a:solidFill>
              <a:srgbClr val="CC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rPr>
                <a:t>4</a:t>
              </a:r>
              <a:endParaRPr kumimoji="0" lang="ja-JP" altLang="en-US" sz="2000" b="0" i="0" u="none" strike="noStrike" kern="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endParaRPr>
            </a:p>
          </p:txBody>
        </p:sp>
        <p:sp>
          <p:nvSpPr>
            <p:cNvPr id="13" name="正方形/長方形 12"/>
            <p:cNvSpPr/>
            <p:nvPr/>
          </p:nvSpPr>
          <p:spPr>
            <a:xfrm>
              <a:off x="703664" y="6186227"/>
              <a:ext cx="360000" cy="360000"/>
            </a:xfrm>
            <a:prstGeom prst="rect">
              <a:avLst/>
            </a:prstGeom>
            <a:solidFill>
              <a:srgbClr val="CC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rPr>
                <a:t>5</a:t>
              </a:r>
              <a:endParaRPr kumimoji="0" lang="ja-JP" altLang="en-US" sz="2000" b="0" i="0" u="none" strike="noStrike" kern="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endParaRPr>
            </a:p>
          </p:txBody>
        </p:sp>
        <p:sp>
          <p:nvSpPr>
            <p:cNvPr id="14" name="正方形/長方形 13"/>
            <p:cNvSpPr/>
            <p:nvPr/>
          </p:nvSpPr>
          <p:spPr>
            <a:xfrm>
              <a:off x="1034307" y="4244938"/>
              <a:ext cx="5657661" cy="2400657"/>
            </a:xfrm>
            <a:prstGeom prst="rect">
              <a:avLst/>
            </a:prstGeom>
          </p:spPr>
          <p:txBody>
            <a:bodyPr wrap="square">
              <a:spAutoFit/>
            </a:bodyPr>
            <a:lstStyle/>
            <a:p>
              <a:pPr>
                <a:lnSpc>
                  <a:spcPct val="150000"/>
                </a:lnSpc>
              </a:pPr>
              <a:r>
                <a:rPr lang="en-US" altLang="ja-JP" sz="2000" b="1" dirty="0">
                  <a:latin typeface="Meiryo UI" panose="020B0604030504040204" pitchFamily="50" charset="-128"/>
                  <a:ea typeface="Meiryo UI" panose="020B0604030504040204" pitchFamily="50" charset="-128"/>
                </a:rPr>
                <a:t>OS</a:t>
              </a:r>
              <a:r>
                <a:rPr lang="ja-JP" altLang="en-US" sz="2000" b="1" dirty="0">
                  <a:latin typeface="Meiryo UI" panose="020B0604030504040204" pitchFamily="50" charset="-128"/>
                  <a:ea typeface="Meiryo UI" panose="020B0604030504040204" pitchFamily="50" charset="-128"/>
                </a:rPr>
                <a:t>やソフトウェアは常に最新の状態にしよう！</a:t>
              </a:r>
            </a:p>
            <a:p>
              <a:pPr>
                <a:lnSpc>
                  <a:spcPct val="150000"/>
                </a:lnSpc>
              </a:pPr>
              <a:r>
                <a:rPr lang="ja-JP" altLang="en-US" sz="2000" b="1" dirty="0">
                  <a:latin typeface="Meiryo UI" panose="020B0604030504040204" pitchFamily="50" charset="-128"/>
                  <a:ea typeface="Meiryo UI" panose="020B0604030504040204" pitchFamily="50" charset="-128"/>
                </a:rPr>
                <a:t>ウイルス対策ソフトを導入しよう！</a:t>
              </a:r>
            </a:p>
            <a:p>
              <a:pPr>
                <a:lnSpc>
                  <a:spcPct val="150000"/>
                </a:lnSpc>
              </a:pPr>
              <a:r>
                <a:rPr lang="ja-JP" altLang="en-US" sz="2000" b="1" dirty="0">
                  <a:latin typeface="Meiryo UI" panose="020B0604030504040204" pitchFamily="50" charset="-128"/>
                  <a:ea typeface="Meiryo UI" panose="020B0604030504040204" pitchFamily="50" charset="-128"/>
                </a:rPr>
                <a:t>パスワードを強化しよう！</a:t>
              </a:r>
            </a:p>
            <a:p>
              <a:pPr>
                <a:lnSpc>
                  <a:spcPct val="150000"/>
                </a:lnSpc>
              </a:pPr>
              <a:r>
                <a:rPr lang="ja-JP" altLang="en-US" sz="2000" b="1" dirty="0">
                  <a:latin typeface="Meiryo UI" panose="020B0604030504040204" pitchFamily="50" charset="-128"/>
                  <a:ea typeface="Meiryo UI" panose="020B0604030504040204" pitchFamily="50" charset="-128"/>
                </a:rPr>
                <a:t>共有設定を見直そう！</a:t>
              </a:r>
            </a:p>
            <a:p>
              <a:pPr>
                <a:lnSpc>
                  <a:spcPct val="150000"/>
                </a:lnSpc>
              </a:pPr>
              <a:r>
                <a:rPr lang="ja-JP" altLang="en-US" sz="2000" b="1" dirty="0">
                  <a:latin typeface="Meiryo UI" panose="020B0604030504040204" pitchFamily="50" charset="-128"/>
                  <a:ea typeface="Meiryo UI" panose="020B0604030504040204" pitchFamily="50" charset="-128"/>
                </a:rPr>
                <a:t>脅威や攻撃の手口を知ろう！</a:t>
              </a:r>
            </a:p>
          </p:txBody>
        </p:sp>
      </p:grpSp>
      <p:pic>
        <p:nvPicPr>
          <p:cNvPr id="15" name="図 14">
            <a:extLst>
              <a:ext uri="{FF2B5EF4-FFF2-40B4-BE49-F238E27FC236}">
                <a16:creationId xmlns:a16="http://schemas.microsoft.com/office/drawing/2014/main" id="{4C5AF215-A42B-478F-AD82-9A155E69A7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9427" y="2778787"/>
            <a:ext cx="2354580" cy="3348990"/>
          </a:xfrm>
          <a:prstGeom prst="rect">
            <a:avLst/>
          </a:prstGeom>
          <a:ln>
            <a:solidFill>
              <a:schemeClr val="bg2">
                <a:lumMod val="90000"/>
              </a:schemeClr>
            </a:solidFill>
          </a:ln>
        </p:spPr>
      </p:pic>
    </p:spTree>
    <p:extLst>
      <p:ext uri="{BB962C8B-B14F-4D97-AF65-F5344CB8AC3E}">
        <p14:creationId xmlns:p14="http://schemas.microsoft.com/office/powerpoint/2010/main" val="1977966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3C6F9F30-B0E6-4E99-8743-D5B3DD88925A}"/>
              </a:ext>
            </a:extLst>
          </p:cNvPr>
          <p:cNvSpPr>
            <a:spLocks noGrp="1" noChangeArrowheads="1"/>
          </p:cNvSpPr>
          <p:nvPr>
            <p:ph type="title"/>
          </p:nvPr>
        </p:nvSpPr>
        <p:spPr>
          <a:xfrm>
            <a:off x="539750" y="260350"/>
            <a:ext cx="7345363" cy="993775"/>
          </a:xfrm>
        </p:spPr>
        <p:txBody>
          <a:bodyPr/>
          <a:lstStyle/>
          <a:p>
            <a:r>
              <a:rPr lang="ja-JP" altLang="en-US" sz="2400" b="1" dirty="0">
                <a:solidFill>
                  <a:srgbClr val="000000"/>
                </a:solidFill>
                <a:latin typeface="Meiryo UI" panose="020B0604030504040204" pitchFamily="50" charset="-128"/>
                <a:ea typeface="Meiryo UI" panose="020B0604030504040204" pitchFamily="50" charset="-128"/>
              </a:rPr>
              <a:t>情報セキュリティ５か条</a:t>
            </a:r>
            <a:br>
              <a:rPr lang="en-US" altLang="ja-JP" sz="3200" dirty="0">
                <a:solidFill>
                  <a:srgbClr val="000000"/>
                </a:solidFill>
                <a:latin typeface="メイリオ" panose="020B0604030504040204" pitchFamily="50" charset="-128"/>
                <a:ea typeface="メイリオ" panose="020B0604030504040204" pitchFamily="50" charset="-128"/>
              </a:rPr>
            </a:br>
            <a:r>
              <a:rPr lang="ja-JP" altLang="en-US" b="1" dirty="0">
                <a:solidFill>
                  <a:srgbClr val="000000"/>
                </a:solidFill>
                <a:latin typeface="メイリオ" panose="020B0604030504040204" pitchFamily="50" charset="-128"/>
                <a:ea typeface="メイリオ" panose="020B0604030504040204" pitchFamily="50" charset="-128"/>
              </a:rPr>
              <a:t>対策を決める</a:t>
            </a:r>
          </a:p>
        </p:txBody>
      </p:sp>
      <p:sp>
        <p:nvSpPr>
          <p:cNvPr id="8" name="コンテンツ プレースホルダー 2">
            <a:extLst>
              <a:ext uri="{FF2B5EF4-FFF2-40B4-BE49-F238E27FC236}">
                <a16:creationId xmlns:a16="http://schemas.microsoft.com/office/drawing/2014/main" id="{1528D792-A134-440F-A05A-D67FA1AC2BD7}"/>
              </a:ext>
            </a:extLst>
          </p:cNvPr>
          <p:cNvSpPr>
            <a:spLocks noGrp="1" noChangeArrowheads="1"/>
          </p:cNvSpPr>
          <p:nvPr>
            <p:ph idx="1"/>
          </p:nvPr>
        </p:nvSpPr>
        <p:spPr>
          <a:xfrm>
            <a:off x="467544" y="1620000"/>
            <a:ext cx="8676456" cy="4248373"/>
          </a:xfrm>
        </p:spPr>
        <p:txBody>
          <a:bodyPr/>
          <a:lstStyle/>
          <a:p>
            <a:pPr marL="0" indent="0">
              <a:buNone/>
            </a:pPr>
            <a:r>
              <a:rPr lang="ja-JP" altLang="en-US" b="1" dirty="0">
                <a:solidFill>
                  <a:srgbClr val="000000"/>
                </a:solidFill>
                <a:latin typeface="Meiryo UI" panose="020B0604030504040204" pitchFamily="50" charset="-128"/>
                <a:ea typeface="Meiryo UI" panose="020B0604030504040204" pitchFamily="50" charset="-128"/>
              </a:rPr>
              <a:t>５か条に従って</a:t>
            </a:r>
            <a:r>
              <a:rPr lang="ja-JP" altLang="en-US" b="1" dirty="0">
                <a:solidFill>
                  <a:srgbClr val="000000"/>
                </a:solidFill>
                <a:latin typeface="メイリオ" panose="020B0604030504040204" pitchFamily="50" charset="-128"/>
                <a:ea typeface="メイリオ" panose="020B0604030504040204" pitchFamily="50" charset="-128"/>
                <a:cs typeface="+mj-cs"/>
              </a:rPr>
              <a:t>社内の対策を決める</a:t>
            </a:r>
            <a:endParaRPr lang="en-US" altLang="ja-JP" b="1" dirty="0">
              <a:solidFill>
                <a:srgbClr val="000000"/>
              </a:solidFill>
              <a:latin typeface="メイリオ" panose="020B0604030504040204" pitchFamily="50" charset="-128"/>
              <a:ea typeface="メイリオ" panose="020B0604030504040204" pitchFamily="50" charset="-128"/>
              <a:cs typeface="+mj-cs"/>
            </a:endParaRPr>
          </a:p>
          <a:p>
            <a:pPr>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対策の検討と決定は、責任者･担当者と経営者が行います。</a:t>
            </a:r>
          </a:p>
          <a:p>
            <a:pPr>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箇条ごとに</a:t>
            </a:r>
            <a:r>
              <a:rPr lang="ja-JP" altLang="en-US" sz="2400" dirty="0">
                <a:solidFill>
                  <a:srgbClr val="ED656B"/>
                </a:solidFill>
                <a:latin typeface="メイリオ" panose="020B0604030504040204" pitchFamily="50" charset="-128"/>
                <a:ea typeface="メイリオ" panose="020B0604030504040204" pitchFamily="50" charset="-128"/>
              </a:rPr>
              <a:t>対策例が示されているので、</a:t>
            </a:r>
            <a:r>
              <a:rPr lang="ja-JP" altLang="en-US" sz="2400" dirty="0">
                <a:latin typeface="メイリオ" panose="020B0604030504040204" pitchFamily="50" charset="-128"/>
                <a:ea typeface="メイリオ" panose="020B0604030504040204" pitchFamily="50" charset="-128"/>
              </a:rPr>
              <a:t>参考にして検討します。</a:t>
            </a:r>
          </a:p>
          <a:p>
            <a:pPr>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検討するときには従業員の意見を聞き、職場環境や業務に適した対策を決定します。</a:t>
            </a:r>
          </a:p>
        </p:txBody>
      </p:sp>
      <mc:AlternateContent xmlns:mc="http://schemas.openxmlformats.org/markup-compatibility/2006" xmlns:pslz="http://schemas.microsoft.com/office/powerpoint/2016/slidezoom">
        <mc:Choice Requires="pslz">
          <p:graphicFrame>
            <p:nvGraphicFramePr>
              <p:cNvPr id="10" name="スライド ズーム 9">
                <a:extLst>
                  <a:ext uri="{FF2B5EF4-FFF2-40B4-BE49-F238E27FC236}">
                    <a16:creationId xmlns:a16="http://schemas.microsoft.com/office/drawing/2014/main" id="{9018128A-8E33-46F4-B158-5C4B56A2769F}"/>
                  </a:ext>
                </a:extLst>
              </p:cNvPr>
              <p:cNvGraphicFramePr>
                <a:graphicFrameLocks noChangeAspect="1"/>
              </p:cNvGraphicFramePr>
              <p:nvPr>
                <p:extLst>
                  <p:ext uri="{D42A27DB-BD31-4B8C-83A1-F6EECF244321}">
                    <p14:modId xmlns:p14="http://schemas.microsoft.com/office/powerpoint/2010/main" val="3214084458"/>
                  </p:ext>
                </p:extLst>
              </p:nvPr>
            </p:nvGraphicFramePr>
            <p:xfrm>
              <a:off x="-2450939" y="3664635"/>
              <a:ext cx="2286000" cy="1714500"/>
            </p:xfrm>
            <a:graphic>
              <a:graphicData uri="http://schemas.microsoft.com/office/powerpoint/2016/slidezoom">
                <pslz:sldZm>
                  <pslz:sldZmObj sldId="962" cId="1263429961">
                    <pslz:zmPr id="{F24883E5-6AD5-4D63-B55E-823833C65CB8}" returnToParent="0" transitionDur="1000">
                      <p166:blipFill xmlns:p166="http://schemas.microsoft.com/office/powerpoint/2016/6/main">
                        <a:blip r:embed="rId3"/>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10" name="スライド ズーム 9">
                <a:hlinkClick r:id="rId5" action="ppaction://hlinksldjump"/>
                <a:extLst>
                  <a:ext uri="{FF2B5EF4-FFF2-40B4-BE49-F238E27FC236}">
                    <a16:creationId xmlns:a16="http://schemas.microsoft.com/office/drawing/2014/main" id="{9018128A-8E33-46F4-B158-5C4B56A2769F}"/>
                  </a:ext>
                </a:extLst>
              </p:cNvPr>
              <p:cNvPicPr>
                <a:picLocks noGrp="1" noRot="1" noChangeAspect="1" noMove="1" noResize="1" noEditPoints="1" noAdjustHandles="1" noChangeArrowheads="1" noChangeShapeType="1"/>
              </p:cNvPicPr>
              <p:nvPr/>
            </p:nvPicPr>
            <p:blipFill>
              <a:blip r:embed="rId6"/>
              <a:stretch>
                <a:fillRect/>
              </a:stretch>
            </p:blipFill>
            <p:spPr>
              <a:xfrm>
                <a:off x="-2450939" y="3664635"/>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510590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a:extLst>
              <a:ext uri="{FF2B5EF4-FFF2-40B4-BE49-F238E27FC236}">
                <a16:creationId xmlns:a16="http://schemas.microsoft.com/office/drawing/2014/main" id="{1528D792-A134-440F-A05A-D67FA1AC2BD7}"/>
              </a:ext>
            </a:extLst>
          </p:cNvPr>
          <p:cNvSpPr>
            <a:spLocks noGrp="1" noChangeArrowheads="1"/>
          </p:cNvSpPr>
          <p:nvPr>
            <p:ph idx="1"/>
          </p:nvPr>
        </p:nvSpPr>
        <p:spPr>
          <a:xfrm>
            <a:off x="390970" y="1620000"/>
            <a:ext cx="8645526" cy="4248373"/>
          </a:xfrm>
        </p:spPr>
        <p:txBody>
          <a:bodyPr/>
          <a:lstStyle/>
          <a:p>
            <a:pPr marL="0" indent="0">
              <a:buNone/>
            </a:pPr>
            <a:r>
              <a:rPr lang="ja-JP" altLang="en-US" b="1" dirty="0">
                <a:solidFill>
                  <a:srgbClr val="000000"/>
                </a:solidFill>
                <a:latin typeface="メイリオ" panose="020B0604030504040204" pitchFamily="50" charset="-128"/>
                <a:ea typeface="メイリオ" panose="020B0604030504040204" pitchFamily="50" charset="-128"/>
                <a:cs typeface="+mj-cs"/>
              </a:rPr>
              <a:t>従業員に周知する</a:t>
            </a:r>
            <a:endParaRPr lang="en-US" altLang="ja-JP" b="1" dirty="0">
              <a:solidFill>
                <a:srgbClr val="000000"/>
              </a:solidFill>
              <a:latin typeface="メイリオ" panose="020B0604030504040204" pitchFamily="50" charset="-128"/>
              <a:ea typeface="メイリオ" panose="020B0604030504040204" pitchFamily="50" charset="-128"/>
              <a:cs typeface="+mj-cs"/>
            </a:endParaRPr>
          </a:p>
          <a:p>
            <a:pPr marL="0" indent="0">
              <a:buNone/>
            </a:pPr>
            <a:r>
              <a:rPr lang="ja-JP" altLang="en-US" sz="2400" dirty="0">
                <a:latin typeface="メイリオ" panose="020B0604030504040204" pitchFamily="50" charset="-128"/>
                <a:ea typeface="メイリオ" panose="020B0604030504040204" pitchFamily="50" charset="-128"/>
              </a:rPr>
              <a:t>対策が決まったら、対策例と連動した</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情報セキュリティハンドブック</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に対策を具体的に記述して、従業員に配付します。</a:t>
            </a:r>
            <a:endParaRPr lang="en-US" altLang="ja-JP" sz="2400" dirty="0">
              <a:latin typeface="メイリオ" panose="020B0604030504040204" pitchFamily="50" charset="-128"/>
              <a:ea typeface="メイリオ" panose="020B0604030504040204" pitchFamily="50" charset="-128"/>
            </a:endParaRPr>
          </a:p>
          <a:p>
            <a:pPr>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情報セキュリティハンドブックは、責任者･担当者が作成します。</a:t>
            </a:r>
          </a:p>
          <a:p>
            <a:pPr>
              <a:buFont typeface="Arial" panose="020B0604020202020204" pitchFamily="34" charset="0"/>
              <a:buChar char="•"/>
            </a:pPr>
            <a:r>
              <a:rPr lang="en-US" altLang="ja-JP" sz="2400" dirty="0">
                <a:solidFill>
                  <a:srgbClr val="ED656B"/>
                </a:solidFill>
              </a:rPr>
              <a:t>｢</a:t>
            </a:r>
            <a:r>
              <a:rPr lang="ja-JP" altLang="en-US" sz="2400" dirty="0">
                <a:solidFill>
                  <a:srgbClr val="ED656B"/>
                </a:solidFill>
              </a:rPr>
              <a:t>全社基本ルール</a:t>
            </a:r>
            <a:r>
              <a:rPr lang="en-US" altLang="ja-JP" sz="2400" dirty="0">
                <a:solidFill>
                  <a:srgbClr val="ED656B"/>
                </a:solidFill>
              </a:rPr>
              <a:t>｣</a:t>
            </a:r>
            <a:r>
              <a:rPr lang="ja-JP" altLang="en-US" sz="2400" dirty="0">
                <a:solidFill>
                  <a:srgbClr val="ED656B"/>
                </a:solidFill>
              </a:rPr>
              <a:t>頁の対策例</a:t>
            </a:r>
            <a:r>
              <a:rPr lang="ja-JP" altLang="en-US" sz="2400" dirty="0">
                <a:latin typeface="メイリオ" panose="020B0604030504040204" pitchFamily="50" charset="-128"/>
                <a:ea typeface="メイリオ" panose="020B0604030504040204" pitchFamily="50" charset="-128"/>
              </a:rPr>
              <a:t>を編集し、決定した対策を正式な社内規則として周知します。</a:t>
            </a:r>
            <a:endParaRPr lang="en-US" altLang="ja-JP" sz="2400" dirty="0">
              <a:latin typeface="メイリオ" panose="020B0604030504040204" pitchFamily="50" charset="-128"/>
              <a:ea typeface="メイリオ" panose="020B0604030504040204" pitchFamily="50" charset="-128"/>
            </a:endParaRPr>
          </a:p>
        </p:txBody>
      </p:sp>
      <p:sp>
        <p:nvSpPr>
          <p:cNvPr id="6" name="タイトル 1">
            <a:extLst>
              <a:ext uri="{FF2B5EF4-FFF2-40B4-BE49-F238E27FC236}">
                <a16:creationId xmlns:a16="http://schemas.microsoft.com/office/drawing/2014/main" id="{3C6F9F30-B0E6-4E99-8743-D5B3DD88925A}"/>
              </a:ext>
            </a:extLst>
          </p:cNvPr>
          <p:cNvSpPr>
            <a:spLocks noGrp="1" noChangeArrowheads="1"/>
          </p:cNvSpPr>
          <p:nvPr>
            <p:ph type="title"/>
          </p:nvPr>
        </p:nvSpPr>
        <p:spPr>
          <a:xfrm>
            <a:off x="539750" y="260350"/>
            <a:ext cx="7345363" cy="993775"/>
          </a:xfrm>
        </p:spPr>
        <p:txBody>
          <a:bodyPr/>
          <a:lstStyle/>
          <a:p>
            <a:r>
              <a:rPr lang="ja-JP" altLang="en-US" sz="2400" b="1" dirty="0">
                <a:solidFill>
                  <a:srgbClr val="000000"/>
                </a:solidFill>
                <a:latin typeface="Meiryo UI" panose="020B0604030504040204" pitchFamily="50" charset="-128"/>
                <a:ea typeface="Meiryo UI" panose="020B0604030504040204" pitchFamily="50" charset="-128"/>
              </a:rPr>
              <a:t>情報セキュリティ５か条</a:t>
            </a:r>
            <a:br>
              <a:rPr lang="en-US" altLang="ja-JP" sz="2400" b="1" dirty="0">
                <a:solidFill>
                  <a:srgbClr val="000000"/>
                </a:solidFill>
                <a:latin typeface="Meiryo UI" panose="020B0604030504040204" pitchFamily="50" charset="-128"/>
                <a:ea typeface="Meiryo UI" panose="020B0604030504040204" pitchFamily="50" charset="-128"/>
              </a:rPr>
            </a:br>
            <a:r>
              <a:rPr lang="ja-JP" altLang="en-US" b="1" dirty="0">
                <a:solidFill>
                  <a:srgbClr val="000000"/>
                </a:solidFill>
                <a:latin typeface="メイリオ" panose="020B0604030504040204" pitchFamily="50" charset="-128"/>
                <a:ea typeface="メイリオ" panose="020B0604030504040204" pitchFamily="50" charset="-128"/>
              </a:rPr>
              <a:t>周知する</a:t>
            </a:r>
          </a:p>
        </p:txBody>
      </p:sp>
      <p:sp>
        <p:nvSpPr>
          <p:cNvPr id="5" name="テキスト ボックス 4">
            <a:extLst>
              <a:ext uri="{FF2B5EF4-FFF2-40B4-BE49-F238E27FC236}">
                <a16:creationId xmlns:a16="http://schemas.microsoft.com/office/drawing/2014/main" id="{AE5E6F45-01F8-457C-B178-C35CB615D03B}"/>
              </a:ext>
            </a:extLst>
          </p:cNvPr>
          <p:cNvSpPr txBox="1"/>
          <p:nvPr/>
        </p:nvSpPr>
        <p:spPr>
          <a:xfrm>
            <a:off x="395536" y="5733256"/>
            <a:ext cx="5884944" cy="584775"/>
          </a:xfrm>
          <a:prstGeom prst="rect">
            <a:avLst/>
          </a:prstGeom>
          <a:noFill/>
        </p:spPr>
        <p:txBody>
          <a:bodyPr wrap="none" rtlCol="0">
            <a:spAutoFit/>
          </a:bodyPr>
          <a:lstStyle/>
          <a:p>
            <a:r>
              <a:rPr lang="ja-JP" altLang="en-US" sz="1600" dirty="0">
                <a:latin typeface="Meiryo UI" panose="020B0604030504040204" pitchFamily="50" charset="-128"/>
                <a:ea typeface="Meiryo UI" panose="020B0604030504040204" pitchFamily="50" charset="-128"/>
              </a:rPr>
              <a:t>情報セキュリティハンドブック</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ひな形</a:t>
            </a:r>
            <a:r>
              <a:rPr lang="en-US" altLang="ja-JP" sz="1600" dirty="0">
                <a:latin typeface="Meiryo UI" panose="020B0604030504040204" pitchFamily="50" charset="-128"/>
                <a:ea typeface="Meiryo UI" panose="020B0604030504040204" pitchFamily="50" charset="-128"/>
              </a:rPr>
              <a:t>)</a:t>
            </a:r>
          </a:p>
          <a:p>
            <a:r>
              <a:rPr lang="en-US" altLang="ja-JP" sz="1600" dirty="0">
                <a:solidFill>
                  <a:srgbClr val="0000FF"/>
                </a:solidFill>
                <a:latin typeface="Meiryo UI" panose="020B0604030504040204" pitchFamily="50" charset="-128"/>
                <a:ea typeface="Meiryo UI" panose="020B0604030504040204" pitchFamily="50" charset="-128"/>
              </a:rPr>
              <a:t>https://www.ipa.go.jp/security/keihatsu/sme/guideline/</a:t>
            </a:r>
            <a:endParaRPr lang="ja-JP" altLang="en-US" sz="1600" dirty="0">
              <a:solidFill>
                <a:srgbClr val="0000FF"/>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4DE349A3-7E72-4839-AB91-3C9DABD86BFD}"/>
              </a:ext>
            </a:extLst>
          </p:cNvPr>
          <p:cNvPicPr>
            <a:picLocks noChangeAspect="1"/>
          </p:cNvPicPr>
          <p:nvPr/>
        </p:nvPicPr>
        <p:blipFill>
          <a:blip r:embed="rId3"/>
          <a:stretch>
            <a:fillRect/>
          </a:stretch>
        </p:blipFill>
        <p:spPr>
          <a:xfrm>
            <a:off x="6300192" y="4365103"/>
            <a:ext cx="2332045" cy="2427429"/>
          </a:xfrm>
          <a:prstGeom prst="rect">
            <a:avLst/>
          </a:prstGeom>
        </p:spPr>
      </p:pic>
    </p:spTree>
    <p:extLst>
      <p:ext uri="{BB962C8B-B14F-4D97-AF65-F5344CB8AC3E}">
        <p14:creationId xmlns:p14="http://schemas.microsoft.com/office/powerpoint/2010/main" val="126342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7F15D0D6-50B7-4E40-9C6D-4105EBC90B99}"/>
              </a:ext>
            </a:extLst>
          </p:cNvPr>
          <p:cNvSpPr>
            <a:spLocks noGrp="1" noChangeArrowheads="1"/>
          </p:cNvSpPr>
          <p:nvPr>
            <p:ph type="title"/>
          </p:nvPr>
        </p:nvSpPr>
        <p:spPr>
          <a:xfrm>
            <a:off x="539750" y="260350"/>
            <a:ext cx="7345363" cy="993775"/>
          </a:xfrm>
        </p:spPr>
        <p:txBody>
          <a:bodyPr/>
          <a:lstStyle/>
          <a:p>
            <a:r>
              <a:rPr lang="ja-JP" altLang="en-US" sz="2400" b="1" dirty="0">
                <a:solidFill>
                  <a:srgbClr val="000000"/>
                </a:solidFill>
                <a:latin typeface="Meiryo UI" panose="020B0604030504040204" pitchFamily="50" charset="-128"/>
                <a:ea typeface="Meiryo UI" panose="020B0604030504040204" pitchFamily="50" charset="-128"/>
              </a:rPr>
              <a:t>情報セキュリティ５か条</a:t>
            </a:r>
            <a:br>
              <a:rPr lang="en-US" altLang="ja-JP" sz="3200" dirty="0">
                <a:solidFill>
                  <a:srgbClr val="000000"/>
                </a:solidFill>
                <a:latin typeface="メイリオ" panose="020B0604030504040204" pitchFamily="50" charset="-128"/>
                <a:ea typeface="メイリオ" panose="020B0604030504040204" pitchFamily="50" charset="-128"/>
              </a:rPr>
            </a:br>
            <a:r>
              <a:rPr lang="ja-JP" altLang="en-US" b="1" dirty="0">
                <a:solidFill>
                  <a:srgbClr val="000000"/>
                </a:solidFill>
                <a:latin typeface="メイリオ" panose="020B0604030504040204" pitchFamily="50" charset="-128"/>
                <a:ea typeface="メイリオ" panose="020B0604030504040204" pitchFamily="50" charset="-128"/>
              </a:rPr>
              <a:t>周知の仕方</a:t>
            </a:r>
            <a:endParaRPr lang="ja-JP" altLang="en-US" b="1" dirty="0">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D84BD731-2B05-433F-8C4D-F7E781A70B0B}"/>
              </a:ext>
            </a:extLst>
          </p:cNvPr>
          <p:cNvGrpSpPr/>
          <p:nvPr/>
        </p:nvGrpSpPr>
        <p:grpSpPr>
          <a:xfrm>
            <a:off x="1745091" y="1404000"/>
            <a:ext cx="7147389" cy="5066476"/>
            <a:chOff x="1745091" y="1404000"/>
            <a:chExt cx="7147389" cy="5066476"/>
          </a:xfrm>
          <a:effectLst>
            <a:outerShdw blurRad="50800" dist="38100" dir="5400000" algn="t" rotWithShape="0">
              <a:prstClr val="black">
                <a:alpha val="40000"/>
              </a:prstClr>
            </a:outerShdw>
          </a:effectLst>
        </p:grpSpPr>
        <p:pic>
          <p:nvPicPr>
            <p:cNvPr id="2" name="図 1">
              <a:extLst>
                <a:ext uri="{FF2B5EF4-FFF2-40B4-BE49-F238E27FC236}">
                  <a16:creationId xmlns:a16="http://schemas.microsoft.com/office/drawing/2014/main" id="{75EFA279-DFEF-4DC7-AE4E-42ACE2626D83}"/>
                </a:ext>
              </a:extLst>
            </p:cNvPr>
            <p:cNvPicPr>
              <a:picLocks noChangeAspect="1"/>
            </p:cNvPicPr>
            <p:nvPr/>
          </p:nvPicPr>
          <p:blipFill>
            <a:blip r:embed="rId3"/>
            <a:stretch>
              <a:fillRect/>
            </a:stretch>
          </p:blipFill>
          <p:spPr>
            <a:xfrm>
              <a:off x="1745091" y="1404000"/>
              <a:ext cx="3566952" cy="5066476"/>
            </a:xfrm>
            <a:prstGeom prst="rect">
              <a:avLst/>
            </a:prstGeom>
          </p:spPr>
        </p:pic>
        <p:pic>
          <p:nvPicPr>
            <p:cNvPr id="3" name="図 2">
              <a:extLst>
                <a:ext uri="{FF2B5EF4-FFF2-40B4-BE49-F238E27FC236}">
                  <a16:creationId xmlns:a16="http://schemas.microsoft.com/office/drawing/2014/main" id="{872F535C-FF5A-4D83-8748-167196071D2A}"/>
                </a:ext>
              </a:extLst>
            </p:cNvPr>
            <p:cNvPicPr>
              <a:picLocks noChangeAspect="1"/>
            </p:cNvPicPr>
            <p:nvPr/>
          </p:nvPicPr>
          <p:blipFill>
            <a:blip r:embed="rId4"/>
            <a:stretch>
              <a:fillRect/>
            </a:stretch>
          </p:blipFill>
          <p:spPr>
            <a:xfrm>
              <a:off x="5325528" y="1404000"/>
              <a:ext cx="3566952" cy="5066476"/>
            </a:xfrm>
            <a:prstGeom prst="rect">
              <a:avLst/>
            </a:prstGeom>
          </p:spPr>
        </p:pic>
      </p:grpSp>
      <p:pic>
        <p:nvPicPr>
          <p:cNvPr id="8" name="図 7">
            <a:extLst>
              <a:ext uri="{FF2B5EF4-FFF2-40B4-BE49-F238E27FC236}">
                <a16:creationId xmlns:a16="http://schemas.microsoft.com/office/drawing/2014/main" id="{7AA6B43B-2249-4D81-A862-78D4614BCC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60474">
            <a:off x="528314" y="3512385"/>
            <a:ext cx="1222964" cy="17359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19346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タイトル 1">
            <a:extLst>
              <a:ext uri="{FF2B5EF4-FFF2-40B4-BE49-F238E27FC236}">
                <a16:creationId xmlns:a16="http://schemas.microsoft.com/office/drawing/2014/main" id="{E3E44B1E-2CE4-4CC4-81F2-F7DC37EE76A7}"/>
              </a:ext>
            </a:extLst>
          </p:cNvPr>
          <p:cNvSpPr>
            <a:spLocks noGrp="1" noChangeArrowheads="1"/>
          </p:cNvSpPr>
          <p:nvPr>
            <p:ph type="title"/>
          </p:nvPr>
        </p:nvSpPr>
        <p:spPr/>
        <p:txBody>
          <a:bodyPr/>
          <a:lstStyle/>
          <a:p>
            <a:r>
              <a:rPr lang="ja-JP" altLang="en-US" b="1" dirty="0">
                <a:solidFill>
                  <a:srgbClr val="000000"/>
                </a:solidFill>
                <a:latin typeface="メイリオ" panose="020B0604030504040204" pitchFamily="50" charset="-128"/>
                <a:ea typeface="メイリオ" panose="020B0604030504040204" pitchFamily="50" charset="-128"/>
              </a:rPr>
              <a:t>自社の重要情報は何だろう？</a:t>
            </a:r>
          </a:p>
        </p:txBody>
      </p:sp>
      <p:sp>
        <p:nvSpPr>
          <p:cNvPr id="25603" name="コンテンツ プレースホルダー 2">
            <a:extLst>
              <a:ext uri="{FF2B5EF4-FFF2-40B4-BE49-F238E27FC236}">
                <a16:creationId xmlns:a16="http://schemas.microsoft.com/office/drawing/2014/main" id="{7164B8AA-6B5D-4AC3-B4D1-3DC3E8A4DB5C}"/>
              </a:ext>
            </a:extLst>
          </p:cNvPr>
          <p:cNvSpPr>
            <a:spLocks noGrp="1" noChangeArrowheads="1"/>
          </p:cNvSpPr>
          <p:nvPr>
            <p:ph idx="1"/>
          </p:nvPr>
        </p:nvSpPr>
        <p:spPr/>
        <p:txBody>
          <a:bodyPr/>
          <a:lstStyle/>
          <a:p>
            <a:pPr>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漏えいしたり、改ざんされたり、利用できなくなると、組織や個人に損害が発生する可能性がある情報が重要情報です。</a:t>
            </a:r>
          </a:p>
          <a:p>
            <a:pPr lvl="1">
              <a:lnSpc>
                <a:spcPts val="2400"/>
              </a:lnSpc>
              <a:spcBef>
                <a:spcPts val="1200"/>
              </a:spcBef>
              <a:buFont typeface="Wingdings" panose="05000000000000000000" pitchFamily="2" charset="2"/>
              <a:buChar char="Ø"/>
            </a:pPr>
            <a:r>
              <a:rPr lang="ja-JP" altLang="en-US" sz="2400" dirty="0">
                <a:solidFill>
                  <a:srgbClr val="ED656B"/>
                </a:solidFill>
                <a:latin typeface="Meiryo UI" panose="020B0604030504040204" pitchFamily="50" charset="-128"/>
                <a:ea typeface="Meiryo UI" panose="020B0604030504040204" pitchFamily="50" charset="-128"/>
              </a:rPr>
              <a:t>顧客の氏名、住所、メアド、クレジットカード情報などの個人情報</a:t>
            </a:r>
          </a:p>
          <a:p>
            <a:pPr lvl="1">
              <a:lnSpc>
                <a:spcPts val="2400"/>
              </a:lnSpc>
              <a:spcBef>
                <a:spcPts val="1200"/>
              </a:spcBef>
              <a:buFont typeface="Wingdings" panose="05000000000000000000" pitchFamily="2" charset="2"/>
              <a:buChar char="Ø"/>
            </a:pPr>
            <a:r>
              <a:rPr lang="ja-JP" altLang="en-US" sz="2400" dirty="0">
                <a:solidFill>
                  <a:srgbClr val="ED656B"/>
                </a:solidFill>
                <a:latin typeface="Meiryo UI" panose="020B0604030504040204" pitchFamily="50" charset="-128"/>
                <a:ea typeface="Meiryo UI" panose="020B0604030504040204" pitchFamily="50" charset="-128"/>
              </a:rPr>
              <a:t>従業員のマイナンバー、履歴書、顔写真などの個人情報</a:t>
            </a:r>
          </a:p>
          <a:p>
            <a:pPr lvl="1">
              <a:lnSpc>
                <a:spcPts val="2400"/>
              </a:lnSpc>
              <a:spcBef>
                <a:spcPts val="1200"/>
              </a:spcBef>
              <a:buFont typeface="Wingdings" panose="05000000000000000000" pitchFamily="2" charset="2"/>
              <a:buChar char="Ø"/>
            </a:pPr>
            <a:r>
              <a:rPr lang="ja-JP" altLang="en-US" sz="2400" dirty="0">
                <a:solidFill>
                  <a:srgbClr val="ED656B"/>
                </a:solidFill>
                <a:latin typeface="Meiryo UI" panose="020B0604030504040204" pitchFamily="50" charset="-128"/>
                <a:ea typeface="Meiryo UI" panose="020B0604030504040204" pitchFamily="50" charset="-128"/>
              </a:rPr>
              <a:t>売上増加に不可欠な営業情報</a:t>
            </a:r>
          </a:p>
          <a:p>
            <a:pPr lvl="1">
              <a:lnSpc>
                <a:spcPts val="2400"/>
              </a:lnSpc>
              <a:spcBef>
                <a:spcPts val="1200"/>
              </a:spcBef>
              <a:buFont typeface="Wingdings" panose="05000000000000000000" pitchFamily="2" charset="2"/>
              <a:buChar char="Ø"/>
            </a:pPr>
            <a:r>
              <a:rPr lang="ja-JP" altLang="en-US" sz="2400" dirty="0">
                <a:solidFill>
                  <a:srgbClr val="ED656B"/>
                </a:solidFill>
                <a:latin typeface="Meiryo UI" panose="020B0604030504040204" pitchFamily="50" charset="-128"/>
                <a:ea typeface="Meiryo UI" panose="020B0604030504040204" pitchFamily="50" charset="-128"/>
              </a:rPr>
              <a:t>ノウハウ、独自技術などの機密情報</a:t>
            </a:r>
          </a:p>
          <a:p>
            <a:pPr>
              <a:spcBef>
                <a:spcPts val="18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自社の重要情報は何か？を認識することが情報セキュリティ対策の第一歩です。</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descr="C:\Documents and Settings\t-uchiya\My Documents\イメージ\背景用黒板その3.gif">
            <a:extLst>
              <a:ext uri="{FF2B5EF4-FFF2-40B4-BE49-F238E27FC236}">
                <a16:creationId xmlns:a16="http://schemas.microsoft.com/office/drawing/2014/main" id="{62ED1656-53F0-456A-AB1A-F43AC28175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4788" y="1303338"/>
            <a:ext cx="8834437"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2">
            <a:extLst>
              <a:ext uri="{FF2B5EF4-FFF2-40B4-BE49-F238E27FC236}">
                <a16:creationId xmlns:a16="http://schemas.microsoft.com/office/drawing/2014/main" id="{5CEDC20E-A143-4F58-BE20-2380E539FA87}"/>
              </a:ext>
            </a:extLst>
          </p:cNvPr>
          <p:cNvSpPr>
            <a:spLocks noGrp="1" noChangeArrowheads="1"/>
          </p:cNvSpPr>
          <p:nvPr>
            <p:ph type="title"/>
          </p:nvPr>
        </p:nvSpPr>
        <p:spPr/>
        <p:txBody>
          <a:bodyPr/>
          <a:lstStyle/>
          <a:p>
            <a:pPr>
              <a:tabLst>
                <a:tab pos="3851275" algn="l"/>
              </a:tabLst>
            </a:pPr>
            <a:r>
              <a:rPr lang="en-US" altLang="ja-JP" sz="1600" dirty="0">
                <a:latin typeface="メイリオ" panose="020B0604030504040204" pitchFamily="50" charset="-128"/>
              </a:rPr>
              <a:t>	</a:t>
            </a:r>
            <a:r>
              <a:rPr lang="ja-JP" altLang="en-US" sz="1600" b="1" dirty="0">
                <a:latin typeface="メイリオ" panose="020B0604030504040204" pitchFamily="50" charset="-128"/>
                <a:ea typeface="メイリオ" panose="020B0604030504040204" pitchFamily="50" charset="-128"/>
              </a:rPr>
              <a:t>ぜいじゃく</a:t>
            </a:r>
            <a:r>
              <a:rPr lang="ja-JP" altLang="en-US" sz="1600" b="1" dirty="0" err="1">
                <a:latin typeface="メイリオ" panose="020B0604030504040204" pitchFamily="50" charset="-128"/>
                <a:ea typeface="メイリオ" panose="020B0604030504040204" pitchFamily="50" charset="-128"/>
              </a:rPr>
              <a:t>せい</a:t>
            </a:r>
            <a:br>
              <a:rPr lang="en-US" altLang="ja-JP" dirty="0">
                <a:solidFill>
                  <a:srgbClr val="000000"/>
                </a:solidFill>
              </a:rPr>
            </a:br>
            <a:r>
              <a:rPr lang="ja-JP" altLang="en-US" sz="4400" b="1" dirty="0">
                <a:solidFill>
                  <a:srgbClr val="000000"/>
                </a:solidFill>
              </a:rPr>
              <a:t>ソフトウエアの</a:t>
            </a:r>
            <a:r>
              <a:rPr lang="ja-JP" altLang="en-US" sz="4400" b="1" kern="1200" dirty="0"/>
              <a:t>脆弱性対策</a:t>
            </a:r>
          </a:p>
        </p:txBody>
      </p:sp>
      <p:sp>
        <p:nvSpPr>
          <p:cNvPr id="29700" name="Rectangle 3">
            <a:extLst>
              <a:ext uri="{FF2B5EF4-FFF2-40B4-BE49-F238E27FC236}">
                <a16:creationId xmlns:a16="http://schemas.microsoft.com/office/drawing/2014/main" id="{F8493D0F-FF5C-4C07-9E86-62212BCF0D77}"/>
              </a:ext>
            </a:extLst>
          </p:cNvPr>
          <p:cNvSpPr>
            <a:spLocks noGrp="1" noChangeArrowheads="1"/>
          </p:cNvSpPr>
          <p:nvPr>
            <p:ph idx="1"/>
          </p:nvPr>
        </p:nvSpPr>
        <p:spPr>
          <a:xfrm>
            <a:off x="498475" y="1412875"/>
            <a:ext cx="8147050" cy="2700000"/>
          </a:xfrm>
        </p:spPr>
        <p:txBody>
          <a:bodyPr anchor="ctr" anchorCtr="0"/>
          <a:lstStyle/>
          <a:p>
            <a:pPr marL="803275" indent="-720725">
              <a:spcBef>
                <a:spcPts val="0"/>
              </a:spcBef>
              <a:buSzPct val="150000"/>
              <a:buBlip>
                <a:blip r:embed="rId4"/>
              </a:buBlip>
            </a:pPr>
            <a:r>
              <a:rPr lang="en-US" altLang="ja-JP" sz="4800" b="1" dirty="0">
                <a:latin typeface="メイリオ" panose="020B0604030504040204" pitchFamily="50" charset="-128"/>
                <a:ea typeface="メイリオ" panose="020B0604030504040204" pitchFamily="50" charset="-128"/>
              </a:rPr>
              <a:t>OS</a:t>
            </a:r>
            <a:r>
              <a:rPr lang="ja-JP" altLang="en-US" sz="4800" b="1" dirty="0">
                <a:latin typeface="メイリオ" panose="020B0604030504040204" pitchFamily="50" charset="-128"/>
                <a:ea typeface="メイリオ" panose="020B0604030504040204" pitchFamily="50" charset="-128"/>
              </a:rPr>
              <a:t>やソフトウェアは常に</a:t>
            </a:r>
            <a:br>
              <a:rPr lang="en-US" altLang="ja-JP" sz="4800" b="1" dirty="0"/>
            </a:br>
            <a:r>
              <a:rPr lang="ja-JP" altLang="en-US" sz="4800" b="1" dirty="0">
                <a:latin typeface="メイリオ" panose="020B0604030504040204" pitchFamily="50" charset="-128"/>
                <a:ea typeface="メイリオ" panose="020B0604030504040204" pitchFamily="50" charset="-128"/>
              </a:rPr>
              <a:t>最新の状態にしよう！</a:t>
            </a:r>
          </a:p>
        </p:txBody>
      </p:sp>
    </p:spTree>
    <p:extLst>
      <p:ext uri="{BB962C8B-B14F-4D97-AF65-F5344CB8AC3E}">
        <p14:creationId xmlns:p14="http://schemas.microsoft.com/office/powerpoint/2010/main" val="2500833661"/>
      </p:ext>
    </p:extLst>
  </p:cSld>
  <p:clrMapOvr>
    <a:masterClrMapping/>
  </p:clrMapOvr>
  <p:transition>
    <p:cover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06A9114-4B87-44B6-A16E-7D0669266830}"/>
              </a:ext>
            </a:extLst>
          </p:cNvPr>
          <p:cNvSpPr>
            <a:spLocks noGrp="1" noChangeArrowheads="1"/>
          </p:cNvSpPr>
          <p:nvPr>
            <p:ph type="title"/>
          </p:nvPr>
        </p:nvSpPr>
        <p:spPr>
          <a:xfrm>
            <a:off x="539750" y="260350"/>
            <a:ext cx="7488634" cy="993775"/>
          </a:xfrm>
        </p:spPr>
        <p:txBody>
          <a:bodyPr/>
          <a:lstStyle/>
          <a:p>
            <a:pPr eaLnBrk="1" hangingPunct="1">
              <a:lnSpc>
                <a:spcPts val="4000"/>
              </a:lnSpc>
            </a:pPr>
            <a:r>
              <a:rPr lang="ja-JP" altLang="en-US" b="1" dirty="0">
                <a:latin typeface="メイリオ" panose="020B0604030504040204" pitchFamily="50" charset="-128"/>
                <a:ea typeface="メイリオ" panose="020B0604030504040204" pitchFamily="50" charset="-128"/>
              </a:rPr>
              <a:t>ＯＳやソフトウェアは常に</a:t>
            </a:r>
            <a:br>
              <a:rPr lang="en-US" altLang="ja-JP" b="1" dirty="0">
                <a:latin typeface="メイリオ" panose="020B0604030504040204" pitchFamily="50" charset="-128"/>
                <a:ea typeface="メイリオ" panose="020B0604030504040204" pitchFamily="50" charset="-128"/>
              </a:rPr>
            </a:br>
            <a:r>
              <a:rPr lang="ja-JP" altLang="en-US" b="1" dirty="0">
                <a:latin typeface="メイリオ" panose="020B0604030504040204" pitchFamily="50" charset="-128"/>
                <a:ea typeface="メイリオ" panose="020B0604030504040204" pitchFamily="50" charset="-128"/>
              </a:rPr>
              <a:t>最新の状態にする</a:t>
            </a:r>
          </a:p>
        </p:txBody>
      </p:sp>
      <p:sp>
        <p:nvSpPr>
          <p:cNvPr id="31747" name="Rectangle 3">
            <a:extLst>
              <a:ext uri="{FF2B5EF4-FFF2-40B4-BE49-F238E27FC236}">
                <a16:creationId xmlns:a16="http://schemas.microsoft.com/office/drawing/2014/main" id="{197A9C51-E578-4CE5-91E4-D73E4B7D410C}"/>
              </a:ext>
            </a:extLst>
          </p:cNvPr>
          <p:cNvSpPr>
            <a:spLocks noGrp="1" noChangeArrowheads="1"/>
          </p:cNvSpPr>
          <p:nvPr>
            <p:ph idx="1"/>
          </p:nvPr>
        </p:nvSpPr>
        <p:spPr>
          <a:xfrm>
            <a:off x="498475" y="1412875"/>
            <a:ext cx="8466138" cy="4924425"/>
          </a:xfrm>
        </p:spPr>
        <p:txBody>
          <a:bodyPr/>
          <a:lstStyle/>
          <a:p>
            <a:pPr eaLnBrk="1" hangingPunct="1">
              <a:buFont typeface="Arial" panose="020B0604020202020204" pitchFamily="34" charset="0"/>
              <a:buChar char="•"/>
            </a:pPr>
            <a:r>
              <a:rPr lang="en-US" altLang="ja-JP" sz="2400" dirty="0">
                <a:latin typeface="メイリオ" panose="020B0604030504040204" pitchFamily="50" charset="-128"/>
                <a:ea typeface="メイリオ" panose="020B0604030504040204" pitchFamily="50" charset="-128"/>
              </a:rPr>
              <a:t>OS</a:t>
            </a:r>
            <a:r>
              <a:rPr lang="ja-JP" altLang="en-US" sz="2400" dirty="0">
                <a:latin typeface="メイリオ" panose="020B0604030504040204" pitchFamily="50" charset="-128"/>
                <a:ea typeface="メイリオ" panose="020B0604030504040204" pitchFamily="50" charset="-128"/>
              </a:rPr>
              <a:t>やソフトウェアのセキュリティ上の弱点を放置していると、それを悪用したウイルスに感染したり、攻撃を受けたりする危険性があります。</a:t>
            </a:r>
            <a:endParaRPr lang="en-US" altLang="ja-JP" sz="2400" dirty="0">
              <a:latin typeface="メイリオ" panose="020B0604030504040204" pitchFamily="50" charset="-128"/>
              <a:ea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利用している</a:t>
            </a:r>
            <a:r>
              <a:rPr lang="en-US" altLang="ja-JP" sz="2400" dirty="0">
                <a:solidFill>
                  <a:srgbClr val="000000"/>
                </a:solidFill>
                <a:latin typeface="メイリオ" panose="020B0604030504040204" pitchFamily="50" charset="-128"/>
                <a:ea typeface="メイリオ" panose="020B0604030504040204" pitchFamily="50" charset="-128"/>
              </a:rPr>
              <a:t>OS</a:t>
            </a:r>
            <a:r>
              <a:rPr lang="ja-JP" altLang="en-US" sz="2400" dirty="0">
                <a:solidFill>
                  <a:srgbClr val="000000"/>
                </a:solidFill>
                <a:latin typeface="メイリオ" panose="020B0604030504040204" pitchFamily="50" charset="-128"/>
                <a:ea typeface="メイリオ" panose="020B0604030504040204" pitchFamily="50" charset="-128"/>
              </a:rPr>
              <a:t>や</a:t>
            </a:r>
            <a:r>
              <a:rPr lang="ja-JP" altLang="en-US" sz="2400" dirty="0">
                <a:latin typeface="メイリオ" panose="020B0604030504040204" pitchFamily="50" charset="-128"/>
                <a:ea typeface="メイリオ" panose="020B0604030504040204" pitchFamily="50" charset="-128"/>
              </a:rPr>
              <a:t>ソフトウェアに</a:t>
            </a:r>
            <a:r>
              <a:rPr lang="ja-JP" altLang="en-US" sz="2400" dirty="0">
                <a:solidFill>
                  <a:srgbClr val="ED656B"/>
                </a:solidFill>
                <a:latin typeface="メイリオ" panose="020B0604030504040204" pitchFamily="50" charset="-128"/>
                <a:ea typeface="メイリオ" panose="020B0604030504040204" pitchFamily="50" charset="-128"/>
              </a:rPr>
              <a:t>修正プログラムを適用</a:t>
            </a:r>
            <a:r>
              <a:rPr lang="ja-JP" altLang="en-US" sz="2400" dirty="0">
                <a:latin typeface="メイリオ" panose="020B0604030504040204" pitchFamily="50" charset="-128"/>
                <a:ea typeface="メイリオ" panose="020B0604030504040204" pitchFamily="50" charset="-128"/>
              </a:rPr>
              <a:t>する、もしくは</a:t>
            </a:r>
            <a:r>
              <a:rPr lang="ja-JP" altLang="en-US" sz="2400" dirty="0">
                <a:solidFill>
                  <a:srgbClr val="ED656B"/>
                </a:solidFill>
                <a:latin typeface="メイリオ" panose="020B0604030504040204" pitchFamily="50" charset="-128"/>
                <a:ea typeface="メイリオ" panose="020B0604030504040204" pitchFamily="50" charset="-128"/>
              </a:rPr>
              <a:t>最新版を利用</a:t>
            </a:r>
            <a:r>
              <a:rPr lang="ja-JP" altLang="en-US" sz="2400" dirty="0">
                <a:latin typeface="メイリオ" panose="020B0604030504040204" pitchFamily="50" charset="-128"/>
                <a:ea typeface="メイリオ" panose="020B0604030504040204" pitchFamily="50" charset="-128"/>
              </a:rPr>
              <a:t>しましょう。</a:t>
            </a:r>
            <a:endParaRPr lang="en-US" altLang="ja-JP" sz="2400" dirty="0">
              <a:latin typeface="メイリオ" panose="020B0604030504040204" pitchFamily="50" charset="-128"/>
              <a:ea typeface="メイリオ" panose="020B0604030504040204" pitchFamily="50" charset="-128"/>
            </a:endParaRPr>
          </a:p>
          <a:p>
            <a:pPr marL="0" indent="0">
              <a:buNone/>
            </a:pPr>
            <a:endParaRPr lang="en-US" altLang="ja-JP" sz="1600" dirty="0"/>
          </a:p>
          <a:p>
            <a:pPr marL="0" indent="0">
              <a:buNone/>
            </a:pPr>
            <a:r>
              <a:rPr lang="ja-JP" altLang="en-US" sz="1600" dirty="0"/>
              <a:t>＜対策例＞</a:t>
            </a:r>
            <a:endParaRPr lang="en-US" altLang="ja-JP" sz="1600" dirty="0"/>
          </a:p>
          <a:p>
            <a:pPr lvl="1"/>
            <a:r>
              <a:rPr lang="en-US" altLang="ja-JP" sz="1600" dirty="0"/>
              <a:t>Windows Update(Windows OS</a:t>
            </a:r>
            <a:r>
              <a:rPr lang="ja-JP" altLang="en-US" sz="1600" dirty="0"/>
              <a:t>の場合</a:t>
            </a:r>
            <a:r>
              <a:rPr lang="en-US" altLang="ja-JP" sz="1600" dirty="0"/>
              <a:t>)</a:t>
            </a:r>
            <a:br>
              <a:rPr lang="en-US" altLang="ja-JP" sz="1600" dirty="0"/>
            </a:br>
            <a:r>
              <a:rPr lang="ja-JP" altLang="en-US" sz="1600" dirty="0"/>
              <a:t>ソフトウェア・アップデート</a:t>
            </a:r>
            <a:r>
              <a:rPr lang="en-US" altLang="ja-JP" sz="1600" dirty="0"/>
              <a:t>(Mac OS</a:t>
            </a:r>
            <a:r>
              <a:rPr lang="ja-JP" altLang="en-US" sz="1600" dirty="0"/>
              <a:t>の場合</a:t>
            </a:r>
            <a:r>
              <a:rPr lang="en-US" altLang="ja-JP" sz="1600" dirty="0"/>
              <a:t>)</a:t>
            </a:r>
            <a:br>
              <a:rPr lang="en-US" altLang="ja-JP" sz="1600" dirty="0"/>
            </a:br>
            <a:r>
              <a:rPr lang="en-US" altLang="ja-JP" sz="1600" dirty="0"/>
              <a:t>OS</a:t>
            </a:r>
            <a:r>
              <a:rPr lang="ja-JP" altLang="en-US" sz="1600" dirty="0"/>
              <a:t>バージョンアップ</a:t>
            </a:r>
            <a:r>
              <a:rPr lang="en-US" altLang="ja-JP" sz="1600" dirty="0"/>
              <a:t>(Android </a:t>
            </a:r>
            <a:r>
              <a:rPr lang="ja-JP" altLang="en-US" sz="1600" dirty="0"/>
              <a:t>の場合</a:t>
            </a:r>
            <a:r>
              <a:rPr lang="en-US" altLang="ja-JP" sz="1600" dirty="0"/>
              <a:t>)</a:t>
            </a:r>
          </a:p>
          <a:p>
            <a:pPr lvl="1"/>
            <a:r>
              <a:rPr lang="en-US" altLang="ja-JP" sz="1600" dirty="0"/>
              <a:t>Adobe Flash Player/Adobe Reader</a:t>
            </a:r>
            <a:br>
              <a:rPr lang="en-US" altLang="ja-JP" sz="1600" dirty="0"/>
            </a:br>
            <a:r>
              <a:rPr lang="en-US" altLang="ja-JP" sz="1600" dirty="0"/>
              <a:t>Java</a:t>
            </a:r>
            <a:r>
              <a:rPr lang="ja-JP" altLang="en-US" sz="1600" dirty="0"/>
              <a:t>実行環境</a:t>
            </a:r>
            <a:r>
              <a:rPr lang="en-US" altLang="ja-JP" sz="1600" dirty="0"/>
              <a:t>(JRE) </a:t>
            </a:r>
            <a:r>
              <a:rPr lang="ja-JP" altLang="en-US" sz="1600" dirty="0"/>
              <a:t>など</a:t>
            </a:r>
            <a:br>
              <a:rPr lang="en-US" altLang="ja-JP" sz="1600" dirty="0"/>
            </a:br>
            <a:r>
              <a:rPr lang="ja-JP" altLang="en-US" sz="1600" dirty="0"/>
              <a:t>利用中のソフトウェアを最新版にする</a:t>
            </a:r>
            <a:endParaRPr lang="en-US" altLang="ja-JP" sz="1600" dirty="0"/>
          </a:p>
          <a:p>
            <a:pPr eaLnBrk="1" hangingPunct="1">
              <a:buFont typeface="Arial" panose="020B0604020202020204" pitchFamily="34" charset="0"/>
              <a:buChar char="•"/>
            </a:pPr>
            <a:endParaRPr lang="ja-JP" altLang="en-US" sz="2400" dirty="0">
              <a:latin typeface="メイリオ" panose="020B0604030504040204" pitchFamily="50" charset="-128"/>
              <a:ea typeface="メイリオ" panose="020B0604030504040204" pitchFamily="50"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70B5C261-F503-41C9-9A7D-CFF2EB2A7E30}"/>
              </a:ext>
            </a:extLst>
          </p:cNvPr>
          <p:cNvSpPr>
            <a:spLocks noGrp="1" noChangeArrowheads="1"/>
          </p:cNvSpPr>
          <p:nvPr>
            <p:ph idx="1"/>
          </p:nvPr>
        </p:nvSpPr>
        <p:spPr>
          <a:xfrm>
            <a:off x="498475" y="1484784"/>
            <a:ext cx="8147050" cy="4662790"/>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ソフトウェアやシステムなどに潜むセキュリティ上の弱点のことで、</a:t>
            </a:r>
            <a:r>
              <a:rPr lang="ja-JP" altLang="en-US" sz="2400" dirty="0">
                <a:solidFill>
                  <a:srgbClr val="ED656B"/>
                </a:solidFill>
                <a:latin typeface="メイリオ" panose="020B0604030504040204" pitchFamily="50" charset="-128"/>
                <a:ea typeface="メイリオ" panose="020B0604030504040204" pitchFamily="50" charset="-128"/>
              </a:rPr>
              <a:t>セキュリティホール</a:t>
            </a:r>
            <a:r>
              <a:rPr lang="ja-JP" altLang="en-US" sz="2400" dirty="0">
                <a:latin typeface="メイリオ" panose="020B0604030504040204" pitchFamily="50" charset="-128"/>
                <a:ea typeface="メイリオ" panose="020B0604030504040204" pitchFamily="50" charset="-128"/>
              </a:rPr>
              <a:t>ともいいます。</a:t>
            </a:r>
            <a:endParaRPr lang="en-US" altLang="ja-JP" sz="2400" dirty="0">
              <a:latin typeface="メイリオ" panose="020B0604030504040204" pitchFamily="50" charset="-128"/>
              <a:ea typeface="メイリオ" panose="020B0604030504040204" pitchFamily="50" charset="-128"/>
            </a:endParaRPr>
          </a:p>
          <a:p>
            <a:pPr eaLnBrk="1" hangingPunct="1"/>
            <a:endParaRPr lang="en-US" altLang="ja-JP" sz="2400" dirty="0">
              <a:latin typeface="メイリオ" panose="020B0604030504040204" pitchFamily="50" charset="-128"/>
              <a:ea typeface="メイリオ" panose="020B0604030504040204" pitchFamily="50" charset="-128"/>
            </a:endParaRPr>
          </a:p>
        </p:txBody>
      </p:sp>
      <p:sp>
        <p:nvSpPr>
          <p:cNvPr id="33794" name="Rectangle 2">
            <a:extLst>
              <a:ext uri="{FF2B5EF4-FFF2-40B4-BE49-F238E27FC236}">
                <a16:creationId xmlns:a16="http://schemas.microsoft.com/office/drawing/2014/main" id="{DE35A58A-4110-4839-9853-1408536BE864}"/>
              </a:ext>
            </a:extLst>
          </p:cNvPr>
          <p:cNvSpPr>
            <a:spLocks noGrp="1" noChangeArrowheads="1"/>
          </p:cNvSpPr>
          <p:nvPr>
            <p:ph type="title"/>
          </p:nvPr>
        </p:nvSpPr>
        <p:spPr/>
        <p:txBody>
          <a:bodyPr/>
          <a:lstStyle/>
          <a:p>
            <a:pPr eaLnBrk="1" hangingPunct="1">
              <a:lnSpc>
                <a:spcPts val="3600"/>
              </a:lnSpc>
            </a:pPr>
            <a:r>
              <a:rPr lang="ja-JP" altLang="en-US" sz="1600" b="1" dirty="0">
                <a:latin typeface="Meiryo UI" panose="020B0604030504040204" pitchFamily="50" charset="-128"/>
                <a:ea typeface="Meiryo UI" panose="020B0604030504040204" pitchFamily="50" charset="-128"/>
              </a:rPr>
              <a:t>ぜいじゃく</a:t>
            </a:r>
            <a:r>
              <a:rPr lang="ja-JP" altLang="en-US" sz="1600" b="1" dirty="0" err="1">
                <a:latin typeface="Meiryo UI" panose="020B0604030504040204" pitchFamily="50" charset="-128"/>
                <a:ea typeface="Meiryo UI" panose="020B0604030504040204" pitchFamily="50" charset="-128"/>
              </a:rPr>
              <a:t>せい</a:t>
            </a:r>
            <a:br>
              <a:rPr lang="en-US" altLang="ja-JP" dirty="0">
                <a:latin typeface="メイリオ" panose="020B0604030504040204" pitchFamily="50" charset="-128"/>
                <a:ea typeface="メイリオ" panose="020B0604030504040204" pitchFamily="50" charset="-128"/>
              </a:rPr>
            </a:br>
            <a:r>
              <a:rPr lang="ja-JP" altLang="en-US" b="1" dirty="0">
                <a:latin typeface="メイリオ" panose="020B0604030504040204" pitchFamily="50" charset="-128"/>
                <a:ea typeface="メイリオ" panose="020B0604030504040204" pitchFamily="50" charset="-128"/>
              </a:rPr>
              <a:t>脆弱性</a:t>
            </a: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セキュリティホール</a:t>
            </a: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とは</a:t>
            </a:r>
          </a:p>
        </p:txBody>
      </p:sp>
      <p:sp>
        <p:nvSpPr>
          <p:cNvPr id="4" name="テキスト ボックス 3">
            <a:extLst>
              <a:ext uri="{FF2B5EF4-FFF2-40B4-BE49-F238E27FC236}">
                <a16:creationId xmlns:a16="http://schemas.microsoft.com/office/drawing/2014/main" id="{699470A9-2D68-42EF-9A42-D95BCEAD6599}"/>
              </a:ext>
            </a:extLst>
          </p:cNvPr>
          <p:cNvSpPr txBox="1"/>
          <p:nvPr/>
        </p:nvSpPr>
        <p:spPr>
          <a:xfrm>
            <a:off x="519112" y="5215711"/>
            <a:ext cx="8229352" cy="1165704"/>
          </a:xfrm>
          <a:prstGeom prst="rect">
            <a:avLst/>
          </a:prstGeom>
          <a:noFill/>
        </p:spPr>
        <p:txBody>
          <a:bodyPr wrap="square" rtlCol="0">
            <a:spAutoFit/>
          </a:bodyPr>
          <a:lstStyle/>
          <a:p>
            <a:pPr>
              <a:lnSpc>
                <a:spcPts val="2000"/>
              </a:lnSpc>
              <a:buNone/>
            </a:pPr>
            <a:r>
              <a:rPr lang="en-US" altLang="ja-JP" sz="1600" dirty="0">
                <a:solidFill>
                  <a:srgbClr val="0000FF"/>
                </a:solidFill>
                <a:latin typeface="Meiryo UI" panose="020B0604030504040204" pitchFamily="50" charset="-128"/>
                <a:ea typeface="Meiryo UI" panose="020B0604030504040204" pitchFamily="50" charset="-128"/>
              </a:rPr>
              <a:t>https://jvn.jp</a:t>
            </a:r>
          </a:p>
          <a:p>
            <a:pPr>
              <a:lnSpc>
                <a:spcPts val="2000"/>
              </a:lnSpc>
              <a:spcBef>
                <a:spcPts val="600"/>
              </a:spcBef>
              <a:buNone/>
            </a:pPr>
            <a:r>
              <a:rPr lang="en-US" altLang="ja-JP" sz="1600" dirty="0">
                <a:latin typeface="Meiryo UI" panose="020B0604030504040204" pitchFamily="50" charset="-128"/>
                <a:ea typeface="Meiryo UI" panose="020B0604030504040204" pitchFamily="50" charset="-128"/>
              </a:rPr>
              <a:t>JVN </a:t>
            </a:r>
            <a:r>
              <a:rPr lang="ja-JP" altLang="en-US" sz="1600" dirty="0">
                <a:latin typeface="Meiryo UI" panose="020B0604030504040204" pitchFamily="50" charset="-128"/>
                <a:ea typeface="Meiryo UI" panose="020B0604030504040204" pitchFamily="50" charset="-128"/>
              </a:rPr>
              <a:t>は、日本で使用されているソフトウェアなどの脆弱性関連情報とその対策情報を提供し、情報セキュリティ対策に資することを目的とする脆弱性対策情報ポータルサイトです。</a:t>
            </a:r>
            <a:r>
              <a:rPr lang="en-US" altLang="ja-JP" sz="1600" dirty="0">
                <a:latin typeface="Meiryo UI" panose="020B0604030504040204" pitchFamily="50" charset="-128"/>
                <a:ea typeface="Meiryo UI" panose="020B0604030504040204" pitchFamily="50" charset="-128"/>
              </a:rPr>
              <a:t>JPCERT </a:t>
            </a:r>
            <a:r>
              <a:rPr lang="ja-JP" altLang="en-US" sz="1600" dirty="0">
                <a:latin typeface="Meiryo UI" panose="020B0604030504040204" pitchFamily="50" charset="-128"/>
                <a:ea typeface="Meiryo UI" panose="020B0604030504040204" pitchFamily="50" charset="-128"/>
              </a:rPr>
              <a:t>コーディネーションセンターと独立行政法人情報処理推進機構 </a:t>
            </a:r>
            <a:r>
              <a:rPr lang="en-US" altLang="ja-JP" sz="1600" dirty="0">
                <a:latin typeface="Meiryo UI" panose="020B0604030504040204" pitchFamily="50" charset="-128"/>
                <a:ea typeface="Meiryo UI" panose="020B0604030504040204" pitchFamily="50" charset="-128"/>
              </a:rPr>
              <a:t>(IPA)</a:t>
            </a:r>
            <a:r>
              <a:rPr lang="ja-JP" altLang="en-US" sz="1600" dirty="0">
                <a:latin typeface="Meiryo UI" panose="020B0604030504040204" pitchFamily="50" charset="-128"/>
                <a:ea typeface="Meiryo UI" panose="020B0604030504040204" pitchFamily="50" charset="-128"/>
              </a:rPr>
              <a:t>が共同で運営しています。</a:t>
            </a:r>
          </a:p>
        </p:txBody>
      </p:sp>
      <p:sp>
        <p:nvSpPr>
          <p:cNvPr id="11" name="吹き出し: 円形 10">
            <a:extLst>
              <a:ext uri="{FF2B5EF4-FFF2-40B4-BE49-F238E27FC236}">
                <a16:creationId xmlns:a16="http://schemas.microsoft.com/office/drawing/2014/main" id="{02EAD4DF-A897-4B33-948F-7F26651148F8}"/>
              </a:ext>
            </a:extLst>
          </p:cNvPr>
          <p:cNvSpPr/>
          <p:nvPr/>
        </p:nvSpPr>
        <p:spPr bwMode="auto">
          <a:xfrm>
            <a:off x="4211960" y="2595231"/>
            <a:ext cx="3090659" cy="1035361"/>
          </a:xfrm>
          <a:prstGeom prst="wedgeEllipseCallout">
            <a:avLst>
              <a:gd name="adj1" fmla="val 52119"/>
              <a:gd name="adj2" fmla="val 28689"/>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eaLnBrk="1" hangingPunct="1"/>
            <a:r>
              <a:rPr lang="ja-JP" altLang="en-US" sz="2000" dirty="0">
                <a:latin typeface="Meiryo UI" panose="020B0604030504040204" pitchFamily="50" charset="-128"/>
                <a:ea typeface="Meiryo UI" panose="020B0604030504040204" pitchFamily="50" charset="-128"/>
              </a:rPr>
              <a:t>わたしの使っている</a:t>
            </a:r>
          </a:p>
          <a:p>
            <a:pPr algn="ctr" eaLnBrk="1" hangingPunct="1"/>
            <a:r>
              <a:rPr lang="ja-JP" altLang="en-US" sz="2000" dirty="0">
                <a:latin typeface="Meiryo UI" panose="020B0604030504040204" pitchFamily="50" charset="-128"/>
                <a:ea typeface="Meiryo UI" panose="020B0604030504040204" pitchFamily="50" charset="-128"/>
              </a:rPr>
              <a:t>ソフトは大丈夫？？</a:t>
            </a:r>
          </a:p>
          <a:p>
            <a:pPr algn="ctr" eaLnBrk="1" hangingPunct="1"/>
            <a:endParaRPr lang="ja-JP" altLang="en-US" sz="1600" dirty="0">
              <a:latin typeface="メイリオ" panose="020B0604030504040204" pitchFamily="50" charset="-128"/>
              <a:ea typeface="メイリオ" panose="020B0604030504040204" pitchFamily="50" charset="-128"/>
            </a:endParaRPr>
          </a:p>
        </p:txBody>
      </p:sp>
      <p:pic>
        <p:nvPicPr>
          <p:cNvPr id="17" name="図 16">
            <a:extLst>
              <a:ext uri="{FF2B5EF4-FFF2-40B4-BE49-F238E27FC236}">
                <a16:creationId xmlns:a16="http://schemas.microsoft.com/office/drawing/2014/main" id="{DD901894-C503-4306-B618-B7EC1190DBF4}"/>
              </a:ext>
            </a:extLst>
          </p:cNvPr>
          <p:cNvPicPr>
            <a:picLocks noChangeAspect="1"/>
          </p:cNvPicPr>
          <p:nvPr/>
        </p:nvPicPr>
        <p:blipFill>
          <a:blip r:embed="rId3"/>
          <a:stretch>
            <a:fillRect/>
          </a:stretch>
        </p:blipFill>
        <p:spPr>
          <a:xfrm>
            <a:off x="539549" y="4365104"/>
            <a:ext cx="5300663" cy="842963"/>
          </a:xfrm>
          <a:prstGeom prst="rect">
            <a:avLst/>
          </a:prstGeom>
        </p:spPr>
      </p:pic>
      <p:sp>
        <p:nvSpPr>
          <p:cNvPr id="15" name="吹き出し: 円形 14">
            <a:extLst>
              <a:ext uri="{FF2B5EF4-FFF2-40B4-BE49-F238E27FC236}">
                <a16:creationId xmlns:a16="http://schemas.microsoft.com/office/drawing/2014/main" id="{92616E6E-E37D-409C-833A-6BB49369D4C0}"/>
              </a:ext>
            </a:extLst>
          </p:cNvPr>
          <p:cNvSpPr/>
          <p:nvPr/>
        </p:nvSpPr>
        <p:spPr bwMode="auto">
          <a:xfrm>
            <a:off x="1979712" y="3284984"/>
            <a:ext cx="3134619" cy="847178"/>
          </a:xfrm>
          <a:prstGeom prst="wedgeEllipseCallout">
            <a:avLst>
              <a:gd name="adj1" fmla="val -59498"/>
              <a:gd name="adj2" fmla="val -7922"/>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eaLnBrk="1" hangingPunct="1"/>
            <a:r>
              <a:rPr lang="en-US" altLang="ja-JP" sz="2000" dirty="0">
                <a:latin typeface="Meiryo UI" panose="020B0604030504040204" pitchFamily="50" charset="-128"/>
                <a:ea typeface="Meiryo UI" panose="020B0604030504040204" pitchFamily="50" charset="-128"/>
              </a:rPr>
              <a:t>JVN</a:t>
            </a:r>
            <a:r>
              <a:rPr lang="ja-JP" altLang="en-US" sz="2000" dirty="0">
                <a:latin typeface="Meiryo UI" panose="020B0604030504040204" pitchFamily="50" charset="-128"/>
                <a:ea typeface="Meiryo UI" panose="020B0604030504040204" pitchFamily="50" charset="-128"/>
              </a:rPr>
              <a:t>のサイトで</a:t>
            </a:r>
            <a:br>
              <a:rPr lang="en-US" altLang="ja-JP" sz="2000"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分かりますよ！！</a:t>
            </a:r>
            <a:endParaRPr lang="en-US" altLang="ja-JP" sz="2000" dirty="0">
              <a:latin typeface="Meiryo UI" panose="020B0604030504040204" pitchFamily="50" charset="-128"/>
              <a:ea typeface="Meiryo UI" panose="020B0604030504040204" pitchFamily="50" charset="-128"/>
            </a:endParaRPr>
          </a:p>
        </p:txBody>
      </p:sp>
      <p:pic>
        <p:nvPicPr>
          <p:cNvPr id="3" name="グラフィックス 2" descr="質問">
            <a:extLst>
              <a:ext uri="{FF2B5EF4-FFF2-40B4-BE49-F238E27FC236}">
                <a16:creationId xmlns:a16="http://schemas.microsoft.com/office/drawing/2014/main" id="{51A416F6-6E54-4BDD-90BF-8DF9A30961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64288" y="2595231"/>
            <a:ext cx="1371600" cy="1371600"/>
          </a:xfrm>
          <a:prstGeom prst="rect">
            <a:avLst/>
          </a:prstGeom>
        </p:spPr>
      </p:pic>
      <p:pic>
        <p:nvPicPr>
          <p:cNvPr id="6" name="グラフィックス 5" descr="アイデアが浮かんだ人">
            <a:extLst>
              <a:ext uri="{FF2B5EF4-FFF2-40B4-BE49-F238E27FC236}">
                <a16:creationId xmlns:a16="http://schemas.microsoft.com/office/drawing/2014/main" id="{30F8159A-AE7D-40AC-A2DC-15CB52CDC4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4720" y="2738628"/>
            <a:ext cx="1380744" cy="13807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id="{36880B75-BFA1-4B22-A3F9-6CDC67951793}"/>
              </a:ext>
            </a:extLst>
          </p:cNvPr>
          <p:cNvSpPr>
            <a:spLocks noGrp="1" noChangeArrowheads="1"/>
          </p:cNvSpPr>
          <p:nvPr>
            <p:ph type="title"/>
          </p:nvPr>
        </p:nvSpPr>
        <p:spPr/>
        <p:txBody>
          <a:bodyPr/>
          <a:lstStyle/>
          <a:p>
            <a:pPr eaLnBrk="1" hangingPunct="1"/>
            <a:r>
              <a:rPr lang="ja-JP" altLang="en-US" b="1" dirty="0">
                <a:latin typeface="メイリオ" panose="020B0604030504040204" pitchFamily="50" charset="-128"/>
                <a:ea typeface="メイリオ" panose="020B0604030504040204" pitchFamily="50" charset="-128"/>
              </a:rPr>
              <a:t>ソフトウェアに脆弱性があると</a:t>
            </a:r>
            <a:r>
              <a:rPr lang="en-US" altLang="ja-JP" b="1" dirty="0">
                <a:latin typeface="メイリオ" panose="020B0604030504040204" pitchFamily="50" charset="-128"/>
                <a:ea typeface="メイリオ" panose="020B0604030504040204" pitchFamily="50" charset="-128"/>
              </a:rPr>
              <a:t>…</a:t>
            </a:r>
            <a:endParaRPr lang="ja-JP" altLang="en-US" b="1" dirty="0">
              <a:latin typeface="メイリオ" panose="020B0604030504040204" pitchFamily="50" charset="-128"/>
              <a:ea typeface="メイリオ" panose="020B0604030504040204" pitchFamily="50" charset="-128"/>
            </a:endParaRPr>
          </a:p>
        </p:txBody>
      </p:sp>
      <p:sp>
        <p:nvSpPr>
          <p:cNvPr id="50178" name="正方形/長方形 50177">
            <a:extLst>
              <a:ext uri="{FF2B5EF4-FFF2-40B4-BE49-F238E27FC236}">
                <a16:creationId xmlns:a16="http://schemas.microsoft.com/office/drawing/2014/main" id="{E9CBD84E-C950-4003-8838-C60FDF78B49E}"/>
              </a:ext>
            </a:extLst>
          </p:cNvPr>
          <p:cNvSpPr/>
          <p:nvPr/>
        </p:nvSpPr>
        <p:spPr>
          <a:xfrm>
            <a:off x="539750" y="3445280"/>
            <a:ext cx="6389836" cy="646331"/>
          </a:xfrm>
          <a:prstGeom prst="rect">
            <a:avLst/>
          </a:prstGeom>
        </p:spPr>
        <p:txBody>
          <a:bodyPr wrap="square">
            <a:spAutoFit/>
          </a:bodyPr>
          <a:lstStyle/>
          <a:p>
            <a:pPr marL="0" lvl="5">
              <a:buSzPct val="150000"/>
              <a:buBlip>
                <a:blip r:embed="rId3"/>
              </a:buBlip>
              <a:defRPr/>
            </a:pPr>
            <a:r>
              <a:rPr lang="ja-JP" altLang="en-US" sz="3600" dirty="0">
                <a:solidFill>
                  <a:srgbClr val="ED656B"/>
                </a:solidFill>
                <a:latin typeface="メイリオ" panose="020B0604030504040204" pitchFamily="50" charset="-128"/>
                <a:ea typeface="メイリオ" panose="020B0604030504040204" pitchFamily="50" charset="-128"/>
              </a:rPr>
              <a:t>脆弱性の解消は必須です</a:t>
            </a:r>
            <a:r>
              <a:rPr lang="en-US" altLang="ja-JP" sz="3600" dirty="0">
                <a:solidFill>
                  <a:srgbClr val="ED656B"/>
                </a:solidFill>
                <a:latin typeface="メイリオ" panose="020B0604030504040204" pitchFamily="50" charset="-128"/>
                <a:ea typeface="メイリオ" panose="020B0604030504040204" pitchFamily="50" charset="-128"/>
              </a:rPr>
              <a:t>!</a:t>
            </a:r>
          </a:p>
        </p:txBody>
      </p:sp>
      <p:sp>
        <p:nvSpPr>
          <p:cNvPr id="148" name="Rectangle 3">
            <a:extLst>
              <a:ext uri="{FF2B5EF4-FFF2-40B4-BE49-F238E27FC236}">
                <a16:creationId xmlns:a16="http://schemas.microsoft.com/office/drawing/2014/main" id="{B9E160DC-D60B-4CB0-87BC-A49184DCDBD4}"/>
              </a:ext>
            </a:extLst>
          </p:cNvPr>
          <p:cNvSpPr>
            <a:spLocks noGrp="1" noChangeArrowheads="1"/>
          </p:cNvSpPr>
          <p:nvPr>
            <p:ph idx="1"/>
          </p:nvPr>
        </p:nvSpPr>
        <p:spPr>
          <a:xfrm>
            <a:off x="539750" y="1516329"/>
            <a:ext cx="8466013" cy="2312235"/>
          </a:xfrm>
        </p:spPr>
        <p:txBody>
          <a:bodyPr/>
          <a:lstStyle/>
          <a:p>
            <a:pPr marL="0" indent="0" eaLnBrk="1" hangingPunct="1">
              <a:buSzPct val="150000"/>
              <a:buFontTx/>
              <a:buNone/>
              <a:defRPr/>
            </a:pPr>
            <a:r>
              <a:rPr lang="ja-JP" altLang="en-US" sz="2400" dirty="0">
                <a:latin typeface="メイリオ" panose="020B0604030504040204" pitchFamily="50" charset="-128"/>
                <a:ea typeface="メイリオ" panose="020B0604030504040204" pitchFamily="50" charset="-128"/>
              </a:rPr>
              <a:t>不正なコードが仕込まれたウェブサイトを閲覧しただけで</a:t>
            </a:r>
            <a:r>
              <a:rPr lang="en-US" altLang="ja-JP" sz="2400" dirty="0">
                <a:latin typeface="メイリオ" panose="020B0604030504040204" pitchFamily="50" charset="-128"/>
                <a:ea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endParaRPr>
          </a:p>
          <a:p>
            <a:pPr eaLnBrk="1" hangingPunct="1">
              <a:buSzPct val="150000"/>
              <a:buFontTx/>
              <a:buBlip>
                <a:blip r:embed="rId4"/>
              </a:buBlip>
              <a:tabLst>
                <a:tab pos="809625" algn="l"/>
              </a:tabLst>
              <a:defRPr/>
            </a:pPr>
            <a:r>
              <a:rPr lang="ja-JP" altLang="en-US" sz="2400" dirty="0">
                <a:latin typeface="Meiryo UI" panose="020B0604030504040204" pitchFamily="50" charset="-128"/>
                <a:ea typeface="Meiryo UI" panose="020B0604030504040204" pitchFamily="50" charset="-128"/>
              </a:rPr>
              <a:t>コンピュータへの不正アクセスが行われる</a:t>
            </a:r>
            <a:r>
              <a:rPr lang="ja-JP" altLang="en-US" sz="2400" dirty="0">
                <a:latin typeface="メイリオ" panose="020B0604030504040204" pitchFamily="50" charset="-128"/>
                <a:ea typeface="メイリオ" panose="020B0604030504040204" pitchFamily="50" charset="-128"/>
              </a:rPr>
              <a:t>。</a:t>
            </a:r>
          </a:p>
          <a:p>
            <a:pPr eaLnBrk="1" hangingPunct="1">
              <a:buSzPct val="150000"/>
              <a:buFontTx/>
              <a:buBlip>
                <a:blip r:embed="rId4"/>
              </a:buBlip>
              <a:tabLst>
                <a:tab pos="809625" algn="l"/>
              </a:tabLst>
              <a:defRPr/>
            </a:pPr>
            <a:r>
              <a:rPr lang="ja-JP" altLang="en-US" sz="2400" dirty="0">
                <a:latin typeface="メイリオ" panose="020B0604030504040204" pitchFamily="50" charset="-128"/>
                <a:ea typeface="メイリオ" panose="020B0604030504040204" pitchFamily="50" charset="-128"/>
              </a:rPr>
              <a:t>コンピュータウイルスに感染させられる。</a:t>
            </a:r>
            <a:endParaRPr lang="en-US" altLang="ja-JP" sz="2400" dirty="0">
              <a:latin typeface="メイリオ" panose="020B0604030504040204" pitchFamily="50" charset="-128"/>
              <a:ea typeface="メイリオ" panose="020B0604030504040204" pitchFamily="50" charset="-128"/>
            </a:endParaRPr>
          </a:p>
          <a:p>
            <a:pPr marL="0" indent="0" eaLnBrk="1" hangingPunct="1">
              <a:buSzPct val="150000"/>
              <a:buFontTx/>
              <a:buNone/>
              <a:tabLst>
                <a:tab pos="180975" algn="l"/>
              </a:tabLst>
              <a:defRPr/>
            </a:pP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などの脅威にさらされることになります。</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4C887BF-5384-4CDF-939A-5CB07193DA44}"/>
              </a:ext>
            </a:extLst>
          </p:cNvPr>
          <p:cNvSpPr>
            <a:spLocks noGrp="1" noChangeArrowheads="1"/>
          </p:cNvSpPr>
          <p:nvPr>
            <p:ph type="title"/>
          </p:nvPr>
        </p:nvSpPr>
        <p:spPr/>
        <p:txBody>
          <a:bodyPr/>
          <a:lstStyle/>
          <a:p>
            <a:pPr marL="914400" indent="-914400"/>
            <a:r>
              <a:rPr lang="ja-JP" altLang="en-US" b="1" dirty="0">
                <a:latin typeface="メイリオ" panose="020B0604030504040204" pitchFamily="50" charset="-128"/>
                <a:ea typeface="メイリオ" panose="020B0604030504040204" pitchFamily="50" charset="-128"/>
              </a:rPr>
              <a:t>脆弱性の解消方法</a:t>
            </a:r>
          </a:p>
        </p:txBody>
      </p:sp>
      <p:sp>
        <p:nvSpPr>
          <p:cNvPr id="37891" name="Rectangle 3">
            <a:extLst>
              <a:ext uri="{FF2B5EF4-FFF2-40B4-BE49-F238E27FC236}">
                <a16:creationId xmlns:a16="http://schemas.microsoft.com/office/drawing/2014/main" id="{FEA14AA0-F151-445F-959F-754CB240E856}"/>
              </a:ext>
            </a:extLst>
          </p:cNvPr>
          <p:cNvSpPr>
            <a:spLocks noGrp="1" noChangeArrowheads="1"/>
          </p:cNvSpPr>
          <p:nvPr>
            <p:ph type="body" idx="1"/>
          </p:nvPr>
        </p:nvSpPr>
        <p:spPr>
          <a:xfrm>
            <a:off x="179512" y="1512168"/>
            <a:ext cx="9073008" cy="5517232"/>
          </a:xfrm>
        </p:spPr>
        <p:txBody>
          <a:bodyPr/>
          <a:lstStyle/>
          <a:p>
            <a:pPr>
              <a:buFont typeface="Wingdings" panose="05000000000000000000" pitchFamily="2" charset="2"/>
              <a:buChar char="Ø"/>
            </a:pPr>
            <a:r>
              <a:rPr lang="en-US" altLang="ja-JP" sz="2800" dirty="0">
                <a:latin typeface="メイリオ" panose="020B0604030504040204" pitchFamily="50" charset="-128"/>
                <a:ea typeface="メイリオ" panose="020B0604030504040204" pitchFamily="50" charset="-128"/>
              </a:rPr>
              <a:t>Microsoft</a:t>
            </a:r>
            <a:r>
              <a:rPr lang="ja-JP" altLang="en-US" sz="2800" dirty="0">
                <a:latin typeface="メイリオ" panose="020B0604030504040204" pitchFamily="50" charset="-128"/>
                <a:ea typeface="メイリオ" panose="020B0604030504040204" pitchFamily="50" charset="-128"/>
              </a:rPr>
              <a:t>社の場合</a:t>
            </a:r>
            <a:endParaRPr lang="en-US" altLang="ja-JP" sz="2800" dirty="0">
              <a:latin typeface="メイリオ" panose="020B0604030504040204" pitchFamily="50" charset="-128"/>
              <a:ea typeface="メイリオ" panose="020B0604030504040204" pitchFamily="50" charset="-128"/>
            </a:endParaRPr>
          </a:p>
          <a:p>
            <a:pPr marL="342900" lvl="1" indent="-168275">
              <a:buFont typeface="Arial" panose="020B0604020202020204" pitchFamily="34" charset="0"/>
              <a:buChar char="•"/>
              <a:tabLst>
                <a:tab pos="271463" algn="l"/>
              </a:tabLst>
            </a:pPr>
            <a:r>
              <a:rPr lang="en-US" altLang="ja-JP" sz="2400" dirty="0">
                <a:latin typeface="Meiryo UI" panose="020B0604030504040204" pitchFamily="50" charset="-128"/>
                <a:ea typeface="Meiryo UI" panose="020B0604030504040204" pitchFamily="50" charset="-128"/>
              </a:rPr>
              <a:t>Windows Update</a:t>
            </a:r>
            <a:r>
              <a:rPr lang="ja-JP" altLang="en-US" sz="2400" dirty="0">
                <a:latin typeface="Meiryo UI" panose="020B0604030504040204" pitchFamily="50" charset="-128"/>
                <a:ea typeface="Meiryo UI" panose="020B0604030504040204" pitchFamily="50" charset="-128"/>
              </a:rPr>
              <a:t>で</a:t>
            </a:r>
            <a:r>
              <a:rPr lang="en-US" altLang="ja-JP" sz="2400" dirty="0">
                <a:latin typeface="Meiryo UI" panose="020B0604030504040204" pitchFamily="50" charset="-128"/>
                <a:ea typeface="Meiryo UI" panose="020B0604030504040204" pitchFamily="50" charset="-128"/>
              </a:rPr>
              <a:t>OS</a:t>
            </a:r>
            <a:r>
              <a:rPr lang="ja-JP" altLang="en-US" sz="2400" dirty="0">
                <a:latin typeface="Meiryo UI" panose="020B0604030504040204" pitchFamily="50" charset="-128"/>
                <a:ea typeface="Meiryo UI" panose="020B0604030504040204" pitchFamily="50" charset="-128"/>
              </a:rPr>
              <a:t>関連を更新</a:t>
            </a:r>
            <a:endParaRPr lang="en-US" altLang="ja-JP" sz="2400" dirty="0">
              <a:latin typeface="Meiryo UI" panose="020B0604030504040204" pitchFamily="50" charset="-128"/>
              <a:ea typeface="Meiryo UI" panose="020B0604030504040204" pitchFamily="50" charset="-128"/>
            </a:endParaRPr>
          </a:p>
          <a:p>
            <a:pPr marL="342900" lvl="1" indent="-168275">
              <a:buFont typeface="Arial" panose="020B0604020202020204" pitchFamily="34" charset="0"/>
              <a:buChar char="•"/>
              <a:tabLst>
                <a:tab pos="271463" algn="l"/>
              </a:tabLst>
            </a:pPr>
            <a:r>
              <a:rPr lang="en-US" altLang="ja-JP" sz="2400" dirty="0">
                <a:latin typeface="Meiryo UI" panose="020B0604030504040204" pitchFamily="50" charset="-128"/>
                <a:ea typeface="Meiryo UI" panose="020B0604030504040204" pitchFamily="50" charset="-128"/>
              </a:rPr>
              <a:t>Windows Update</a:t>
            </a:r>
            <a:r>
              <a:rPr lang="ja-JP" altLang="en-US" sz="2400" dirty="0">
                <a:latin typeface="Meiryo UI" panose="020B0604030504040204" pitchFamily="50" charset="-128"/>
                <a:ea typeface="Meiryo UI" panose="020B0604030504040204" pitchFamily="50" charset="-128"/>
              </a:rPr>
              <a:t>の詳細オプションで他の</a:t>
            </a:r>
            <a:r>
              <a:rPr lang="en-US" altLang="ja-JP" sz="2400" dirty="0">
                <a:latin typeface="Meiryo UI" panose="020B0604030504040204" pitchFamily="50" charset="-128"/>
                <a:ea typeface="Meiryo UI" panose="020B0604030504040204" pitchFamily="50" charset="-128"/>
              </a:rPr>
              <a:t>Microsoft</a:t>
            </a:r>
            <a:r>
              <a:rPr lang="ja-JP" altLang="en-US" sz="2400" dirty="0">
                <a:latin typeface="Meiryo UI" panose="020B0604030504040204" pitchFamily="50" charset="-128"/>
                <a:ea typeface="Meiryo UI" panose="020B0604030504040204" pitchFamily="50" charset="-128"/>
              </a:rPr>
              <a:t>製品を更新</a:t>
            </a:r>
            <a:endParaRPr lang="en-US" altLang="ja-JP" sz="2400" dirty="0">
              <a:latin typeface="Meiryo UI" panose="020B0604030504040204" pitchFamily="50" charset="-128"/>
              <a:ea typeface="Meiryo UI" panose="020B0604030504040204" pitchFamily="50" charset="-128"/>
            </a:endParaRPr>
          </a:p>
          <a:p>
            <a:pPr>
              <a:spcBef>
                <a:spcPts val="1800"/>
              </a:spcBef>
              <a:buFont typeface="Wingdings" panose="05000000000000000000" pitchFamily="2" charset="2"/>
              <a:buChar char="Ø"/>
            </a:pPr>
            <a:r>
              <a:rPr lang="en-US" altLang="ja-JP" sz="2800" dirty="0"/>
              <a:t>Apple</a:t>
            </a:r>
            <a:r>
              <a:rPr lang="ja-JP" altLang="en-US" sz="2800" dirty="0"/>
              <a:t>社の場合</a:t>
            </a:r>
          </a:p>
          <a:p>
            <a:pPr marL="342900" lvl="1" indent="-168275">
              <a:buFont typeface="Arial" panose="020B0604020202020204" pitchFamily="34" charset="0"/>
              <a:buChar char="•"/>
              <a:tabLst>
                <a:tab pos="271463" algn="l"/>
              </a:tabLst>
            </a:pPr>
            <a:r>
              <a:rPr lang="en-US" altLang="ja-JP" sz="2400" dirty="0">
                <a:latin typeface="Meiryo UI" panose="020B0604030504040204" pitchFamily="50" charset="-128"/>
                <a:ea typeface="Meiryo UI" panose="020B0604030504040204" pitchFamily="50" charset="-128"/>
              </a:rPr>
              <a:t>macOS </a:t>
            </a:r>
            <a:r>
              <a:rPr lang="ja-JP" altLang="en-US" sz="2400" dirty="0">
                <a:latin typeface="Meiryo UI" panose="020B0604030504040204" pitchFamily="50" charset="-128"/>
                <a:ea typeface="Meiryo UI" panose="020B0604030504040204" pitchFamily="50" charset="-128"/>
              </a:rPr>
              <a:t>ソフトウェア・アップデートで</a:t>
            </a:r>
            <a:r>
              <a:rPr lang="en-US" altLang="ja-JP" sz="2400" dirty="0">
                <a:latin typeface="Meiryo UI" panose="020B0604030504040204" pitchFamily="50" charset="-128"/>
                <a:ea typeface="Meiryo UI" panose="020B0604030504040204" pitchFamily="50" charset="-128"/>
              </a:rPr>
              <a:t>OS</a:t>
            </a:r>
            <a:r>
              <a:rPr lang="ja-JP" altLang="en-US" sz="2400" dirty="0">
                <a:latin typeface="Meiryo UI" panose="020B0604030504040204" pitchFamily="50" charset="-128"/>
                <a:ea typeface="Meiryo UI" panose="020B0604030504040204" pitchFamily="50" charset="-128"/>
              </a:rPr>
              <a:t>と付属するアプリケーションを更新</a:t>
            </a:r>
            <a:endParaRPr lang="en-US" altLang="ja-JP" sz="2400" dirty="0">
              <a:latin typeface="Meiryo UI" panose="020B0604030504040204" pitchFamily="50" charset="-128"/>
              <a:ea typeface="Meiryo UI" panose="020B0604030504040204" pitchFamily="50" charset="-128"/>
            </a:endParaRPr>
          </a:p>
          <a:p>
            <a:pPr marL="92075" lvl="1" indent="0">
              <a:lnSpc>
                <a:spcPts val="2280"/>
              </a:lnSpc>
              <a:spcBef>
                <a:spcPts val="0"/>
              </a:spcBef>
              <a:buNone/>
              <a:tabLst>
                <a:tab pos="180975" algn="l"/>
              </a:tabLst>
            </a:pPr>
            <a:r>
              <a:rPr lang="en-US" altLang="ja-JP" sz="1900" dirty="0">
                <a:solidFill>
                  <a:srgbClr val="0000FF"/>
                </a:solidFill>
                <a:latin typeface="メイリオ"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 Microsoft</a:t>
            </a:r>
            <a:r>
              <a:rPr lang="ja-JP" altLang="en-US" sz="1600" dirty="0">
                <a:solidFill>
                  <a:srgbClr val="0000FF"/>
                </a:solidFill>
                <a:latin typeface="Meiryo UI" panose="020B0604030504040204" pitchFamily="50" charset="-128"/>
                <a:ea typeface="Meiryo UI" panose="020B0604030504040204" pitchFamily="50" charset="-128"/>
              </a:rPr>
              <a:t>社・</a:t>
            </a:r>
            <a:r>
              <a:rPr lang="en-US" altLang="ja-JP" sz="1600" dirty="0">
                <a:solidFill>
                  <a:srgbClr val="0000FF"/>
                </a:solidFill>
                <a:latin typeface="Meiryo UI" panose="020B0604030504040204" pitchFamily="50" charset="-128"/>
                <a:ea typeface="Meiryo UI" panose="020B0604030504040204" pitchFamily="50" charset="-128"/>
              </a:rPr>
              <a:t>Apple</a:t>
            </a:r>
            <a:r>
              <a:rPr lang="ja-JP" altLang="en-US" sz="1600" dirty="0">
                <a:solidFill>
                  <a:srgbClr val="0000FF"/>
                </a:solidFill>
                <a:latin typeface="Meiryo UI" panose="020B0604030504040204" pitchFamily="50" charset="-128"/>
                <a:ea typeface="Meiryo UI" panose="020B0604030504040204" pitchFamily="50" charset="-128"/>
              </a:rPr>
              <a:t>社は初期設定で自動的に更新される設定になっています。</a:t>
            </a:r>
          </a:p>
          <a:p>
            <a:pPr>
              <a:spcBef>
                <a:spcPts val="1800"/>
              </a:spcBef>
              <a:buFont typeface="Wingdings" panose="05000000000000000000" pitchFamily="2" charset="2"/>
              <a:buChar char="Ø"/>
            </a:pPr>
            <a:r>
              <a:rPr lang="ja-JP" altLang="en-US" sz="2800" dirty="0"/>
              <a:t>その他のソフトウェア</a:t>
            </a:r>
          </a:p>
          <a:p>
            <a:pPr marL="342900" lvl="1" indent="-168275">
              <a:buFont typeface="Arial" panose="020B0604020202020204" pitchFamily="34" charset="0"/>
              <a:buChar char="•"/>
              <a:tabLst>
                <a:tab pos="271463" algn="l"/>
              </a:tabLst>
            </a:pPr>
            <a:r>
              <a:rPr lang="ja-JP" altLang="en-US" sz="2400" dirty="0">
                <a:latin typeface="Meiryo UI" panose="020B0604030504040204" pitchFamily="50" charset="-128"/>
                <a:ea typeface="Meiryo UI" panose="020B0604030504040204" pitchFamily="50" charset="-128"/>
              </a:rPr>
              <a:t>公表された方法で最新版またはセキュリティ更新を適用</a:t>
            </a:r>
            <a:endParaRPr lang="en-US" altLang="ja-JP" sz="2400" dirty="0">
              <a:latin typeface="Meiryo UI" panose="020B0604030504040204" pitchFamily="50" charset="-128"/>
              <a:ea typeface="Meiryo UI" panose="020B0604030504040204" pitchFamily="50" charset="-128"/>
            </a:endParaRPr>
          </a:p>
          <a:p>
            <a:pPr marL="180975" lvl="1" indent="0">
              <a:lnSpc>
                <a:spcPts val="2280"/>
              </a:lnSpc>
              <a:spcBef>
                <a:spcPts val="0"/>
              </a:spcBef>
              <a:buNone/>
            </a:pPr>
            <a:r>
              <a:rPr lang="en-US" altLang="ja-JP" sz="1600" dirty="0">
                <a:solidFill>
                  <a:srgbClr val="0000FF"/>
                </a:solidFill>
                <a:latin typeface="Meiryo UI" panose="020B0604030504040204" pitchFamily="50" charset="-128"/>
                <a:ea typeface="Meiryo UI" panose="020B0604030504040204" pitchFamily="50" charset="-128"/>
              </a:rPr>
              <a:t>※ </a:t>
            </a:r>
            <a:r>
              <a:rPr lang="ja-JP" altLang="en-US" sz="1600" dirty="0">
                <a:solidFill>
                  <a:srgbClr val="0000FF"/>
                </a:solidFill>
                <a:latin typeface="Meiryo UI" panose="020B0604030504040204" pitchFamily="50" charset="-128"/>
                <a:ea typeface="Meiryo UI" panose="020B0604030504040204" pitchFamily="50" charset="-128"/>
              </a:rPr>
              <a:t>ソフトウェアやメーカー、ベンダーにより更新方法が異なることがあるのでホームページや</a:t>
            </a:r>
            <a:r>
              <a:rPr lang="en-US" altLang="ja-JP" sz="1600" dirty="0">
                <a:solidFill>
                  <a:srgbClr val="0000FF"/>
                </a:solidFill>
                <a:latin typeface="Meiryo UI" panose="020B0604030504040204" pitchFamily="50" charset="-128"/>
                <a:ea typeface="Meiryo UI" panose="020B0604030504040204" pitchFamily="50" charset="-128"/>
              </a:rPr>
              <a:t>JVN(P.21)</a:t>
            </a:r>
            <a:r>
              <a:rPr lang="ja-JP" altLang="en-US" sz="1600" dirty="0">
                <a:solidFill>
                  <a:srgbClr val="0000FF"/>
                </a:solidFill>
                <a:latin typeface="Meiryo UI" panose="020B0604030504040204" pitchFamily="50" charset="-128"/>
                <a:ea typeface="Meiryo UI" panose="020B0604030504040204" pitchFamily="50" charset="-128"/>
              </a:rPr>
              <a:t>、</a:t>
            </a:r>
            <a:r>
              <a:rPr lang="en-US" altLang="ja-JP" sz="1600" dirty="0" err="1">
                <a:solidFill>
                  <a:srgbClr val="0000FF"/>
                </a:solidFill>
                <a:latin typeface="Meiryo UI" panose="020B0604030504040204" pitchFamily="50" charset="-128"/>
                <a:ea typeface="Meiryo UI" panose="020B0604030504040204" pitchFamily="50" charset="-128"/>
              </a:rPr>
              <a:t>MyJVN</a:t>
            </a:r>
            <a:r>
              <a:rPr lang="ja-JP" altLang="en-US" sz="1600" dirty="0">
                <a:solidFill>
                  <a:srgbClr val="0000FF"/>
                </a:solidFill>
                <a:latin typeface="Meiryo UI" panose="020B0604030504040204" pitchFamily="50" charset="-128"/>
                <a:ea typeface="Meiryo UI" panose="020B0604030504040204" pitchFamily="50" charset="-128"/>
              </a:rPr>
              <a:t>バージョンチェッカ</a:t>
            </a:r>
            <a:r>
              <a:rPr lang="en-US" altLang="ja-JP" sz="1600" dirty="0">
                <a:solidFill>
                  <a:srgbClr val="0000FF"/>
                </a:solidFill>
                <a:latin typeface="Meiryo UI" panose="020B0604030504040204" pitchFamily="50" charset="-128"/>
                <a:ea typeface="Meiryo UI" panose="020B0604030504040204" pitchFamily="50" charset="-128"/>
              </a:rPr>
              <a:t>(P.25)</a:t>
            </a:r>
            <a:r>
              <a:rPr lang="ja-JP" altLang="en-US" sz="1600" dirty="0">
                <a:solidFill>
                  <a:srgbClr val="0000FF"/>
                </a:solidFill>
                <a:latin typeface="Meiryo UI" panose="020B0604030504040204" pitchFamily="50" charset="-128"/>
                <a:ea typeface="Meiryo UI" panose="020B0604030504040204" pitchFamily="50" charset="-128"/>
              </a:rPr>
              <a:t>で確認しましょう。</a:t>
            </a:r>
          </a:p>
          <a:p>
            <a:pPr lvl="1">
              <a:buFont typeface="Wingdings" panose="05000000000000000000" pitchFamily="2" charset="2"/>
              <a:buChar char="Ø"/>
            </a:pPr>
            <a:endParaRPr lang="en-US" altLang="ja-JP" sz="2400" dirty="0">
              <a:latin typeface="メイリオ" panose="020B0604030504040204" pitchFamily="50" charset="-128"/>
            </a:endParaRPr>
          </a:p>
          <a:p>
            <a:pPr lvl="1">
              <a:buFont typeface="Wingdings" panose="05000000000000000000" pitchFamily="2" charset="2"/>
              <a:buChar char="Ø"/>
            </a:pPr>
            <a:endParaRPr lang="ja-JP" altLang="en-US" sz="2400" dirty="0">
              <a:latin typeface="メイリオ" panose="020B0604030504040204" pitchFamily="50"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86F5E893-7415-44BE-B81E-8764800BC84F}"/>
              </a:ext>
            </a:extLst>
          </p:cNvPr>
          <p:cNvSpPr>
            <a:spLocks noGrp="1" noChangeArrowheads="1"/>
          </p:cNvSpPr>
          <p:nvPr>
            <p:ph idx="1"/>
          </p:nvPr>
        </p:nvSpPr>
        <p:spPr>
          <a:xfrm>
            <a:off x="498474" y="1340768"/>
            <a:ext cx="8754046" cy="4924425"/>
          </a:xfrm>
        </p:spPr>
        <p:txBody>
          <a:bodyPr/>
          <a:lstStyle/>
          <a:p>
            <a:pPr eaLnBrk="1" hangingPunct="1">
              <a:buFont typeface="Wingdings" panose="05000000000000000000" pitchFamily="2" charset="2"/>
              <a:buChar char="l"/>
            </a:pPr>
            <a:r>
              <a:rPr lang="ja-JP" altLang="en-US" sz="2800" dirty="0">
                <a:latin typeface="メイリオ" panose="020B0604030504040204" pitchFamily="50" charset="-128"/>
                <a:ea typeface="メイリオ" panose="020B0604030504040204" pitchFamily="50" charset="-128"/>
              </a:rPr>
              <a:t>対象者</a:t>
            </a:r>
            <a:endParaRPr lang="en-US" altLang="ja-JP" sz="2800" dirty="0">
              <a:latin typeface="メイリオ" panose="020B0604030504040204" pitchFamily="50" charset="-128"/>
              <a:ea typeface="メイリオ" panose="020B0604030504040204" pitchFamily="50" charset="-128"/>
            </a:endParaRPr>
          </a:p>
          <a:p>
            <a:pPr marL="541338" indent="-360363" eaLnBrk="1" hangingPunct="1">
              <a:lnSpc>
                <a:spcPts val="3360"/>
              </a:lnSpc>
              <a:spcBef>
                <a:spcPts val="0"/>
              </a:spcBef>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セキュリティの取り組みを始める組織の管理者・担当者</a:t>
            </a:r>
            <a:endParaRPr lang="en-US" altLang="ja-JP" sz="2800" dirty="0">
              <a:latin typeface="メイリオ" panose="020B0604030504040204" pitchFamily="50" charset="-128"/>
              <a:ea typeface="メイリオ" panose="020B0604030504040204" pitchFamily="50" charset="-128"/>
            </a:endParaRPr>
          </a:p>
          <a:p>
            <a:pPr marL="541338" indent="-360363" eaLnBrk="1" hangingPunct="1">
              <a:lnSpc>
                <a:spcPts val="3360"/>
              </a:lnSpc>
              <a:spcBef>
                <a:spcPts val="0"/>
              </a:spcBef>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委託先や関係会社などにセキュリティの初歩について啓発する方</a:t>
            </a:r>
            <a:endParaRPr lang="en-US" altLang="ja-JP" sz="28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Char char="l"/>
            </a:pPr>
            <a:r>
              <a:rPr lang="ja-JP" altLang="en-US" sz="2800" dirty="0"/>
              <a:t>内容</a:t>
            </a:r>
            <a:endParaRPr lang="en-US" altLang="ja-JP" sz="2800" dirty="0"/>
          </a:p>
          <a:p>
            <a:pPr marL="541338" indent="-360363" eaLnBrk="1" hangingPunct="1">
              <a:lnSpc>
                <a:spcPts val="3360"/>
              </a:lnSpc>
              <a:spcBef>
                <a:spcPts val="0"/>
              </a:spcBef>
              <a:buFont typeface="Arial" panose="020B0604020202020204" pitchFamily="34" charset="0"/>
              <a:buChar char="•"/>
            </a:pPr>
            <a:r>
              <a:rPr lang="ja-JP" altLang="en-US" sz="2800" dirty="0"/>
              <a:t>情報セキュリティ対策はなぜ必要？</a:t>
            </a:r>
          </a:p>
          <a:p>
            <a:pPr marL="541338" indent="-360363" eaLnBrk="1" hangingPunct="1">
              <a:lnSpc>
                <a:spcPts val="3360"/>
              </a:lnSpc>
              <a:spcBef>
                <a:spcPts val="0"/>
              </a:spcBef>
              <a:buFont typeface="Arial" panose="020B0604020202020204" pitchFamily="34" charset="0"/>
              <a:buChar char="•"/>
            </a:pPr>
            <a:r>
              <a:rPr lang="ja-JP" altLang="en-US" sz="2800" dirty="0"/>
              <a:t>情報セキュリティ</a:t>
            </a:r>
            <a:r>
              <a:rPr lang="en-US" altLang="ja-JP" sz="2800" dirty="0"/>
              <a:t>5</a:t>
            </a:r>
            <a:r>
              <a:rPr lang="ja-JP" altLang="en-US" sz="2800" dirty="0"/>
              <a:t>か条</a:t>
            </a:r>
            <a:endParaRPr lang="en-US" altLang="ja-JP" sz="2800" dirty="0"/>
          </a:p>
          <a:p>
            <a:pPr marL="541338" indent="-360363" eaLnBrk="1" hangingPunct="1">
              <a:lnSpc>
                <a:spcPts val="3360"/>
              </a:lnSpc>
              <a:spcBef>
                <a:spcPts val="0"/>
              </a:spcBef>
              <a:buFont typeface="Arial" panose="020B0604020202020204" pitchFamily="34" charset="0"/>
              <a:buChar char="•"/>
            </a:pPr>
            <a:r>
              <a:rPr lang="en-US" altLang="ja-JP" sz="2800" dirty="0"/>
              <a:t>SECURITY ACTION</a:t>
            </a:r>
            <a:r>
              <a:rPr lang="ja-JP" altLang="en-US" sz="2800" dirty="0"/>
              <a:t>セキュリティ対策自己宣言　</a:t>
            </a:r>
            <a:endParaRPr lang="en-US" altLang="ja-JP" sz="2800" dirty="0"/>
          </a:p>
          <a:p>
            <a:pPr marL="541338" indent="-360363" eaLnBrk="1" hangingPunct="1">
              <a:lnSpc>
                <a:spcPts val="3360"/>
              </a:lnSpc>
              <a:spcBef>
                <a:spcPts val="0"/>
              </a:spcBef>
              <a:buFont typeface="Arial" panose="020B0604020202020204" pitchFamily="34" charset="0"/>
              <a:buChar char="•"/>
            </a:pPr>
            <a:r>
              <a:rPr lang="ja-JP" altLang="en-US" sz="2800" dirty="0"/>
              <a:t>参考情報</a:t>
            </a:r>
          </a:p>
          <a:p>
            <a:pPr eaLnBrk="1" hangingPunct="1">
              <a:buFont typeface="Wingdings" panose="05000000000000000000" pitchFamily="2" charset="2"/>
              <a:buChar char="l"/>
            </a:pPr>
            <a:endParaRPr lang="ja-JP" altLang="en-US" sz="2800" dirty="0"/>
          </a:p>
        </p:txBody>
      </p:sp>
      <p:sp>
        <p:nvSpPr>
          <p:cNvPr id="4" name="タイトル 1">
            <a:extLst>
              <a:ext uri="{FF2B5EF4-FFF2-40B4-BE49-F238E27FC236}">
                <a16:creationId xmlns:a16="http://schemas.microsoft.com/office/drawing/2014/main" id="{F2097781-2519-4C18-9B3D-27EDB2EFADCB}"/>
              </a:ext>
            </a:extLst>
          </p:cNvPr>
          <p:cNvSpPr txBox="1">
            <a:spLocks/>
          </p:cNvSpPr>
          <p:nvPr/>
        </p:nvSpPr>
        <p:spPr bwMode="auto">
          <a:xfrm>
            <a:off x="539750" y="260350"/>
            <a:ext cx="7127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a:solidFill>
                  <a:schemeClr val="tx1"/>
                </a:solidFill>
                <a:latin typeface="+mj-lt"/>
                <a:ea typeface="+mj-ea"/>
                <a:cs typeface="+mj-cs"/>
              </a:defRPr>
            </a:lvl1pPr>
            <a:lvl2pPr algn="l" rtl="0" eaLnBrk="0" fontAlgn="base" hangingPunct="0">
              <a:spcBef>
                <a:spcPct val="0"/>
              </a:spcBef>
              <a:spcAft>
                <a:spcPct val="0"/>
              </a:spcAft>
              <a:defRPr kumimoji="1" sz="36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36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36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3600">
                <a:solidFill>
                  <a:schemeClr val="tx1"/>
                </a:solidFill>
                <a:latin typeface="Arial" charset="0"/>
                <a:ea typeface="ＭＳ Ｐゴシック" pitchFamily="50" charset="-128"/>
              </a:defRPr>
            </a:lvl5pPr>
            <a:lvl6pPr marL="457200" algn="l" rtl="0" fontAlgn="base">
              <a:spcBef>
                <a:spcPct val="0"/>
              </a:spcBef>
              <a:spcAft>
                <a:spcPct val="0"/>
              </a:spcAft>
              <a:defRPr kumimoji="1" sz="3600">
                <a:solidFill>
                  <a:schemeClr val="tx1"/>
                </a:solidFill>
                <a:latin typeface="Arial" charset="0"/>
                <a:ea typeface="ＭＳ Ｐゴシック" pitchFamily="50" charset="-128"/>
              </a:defRPr>
            </a:lvl6pPr>
            <a:lvl7pPr marL="914400" algn="l" rtl="0" fontAlgn="base">
              <a:spcBef>
                <a:spcPct val="0"/>
              </a:spcBef>
              <a:spcAft>
                <a:spcPct val="0"/>
              </a:spcAft>
              <a:defRPr kumimoji="1" sz="3600">
                <a:solidFill>
                  <a:schemeClr val="tx1"/>
                </a:solidFill>
                <a:latin typeface="Arial" charset="0"/>
                <a:ea typeface="ＭＳ Ｐゴシック" pitchFamily="50" charset="-128"/>
              </a:defRPr>
            </a:lvl7pPr>
            <a:lvl8pPr marL="1371600" algn="l" rtl="0" fontAlgn="base">
              <a:spcBef>
                <a:spcPct val="0"/>
              </a:spcBef>
              <a:spcAft>
                <a:spcPct val="0"/>
              </a:spcAft>
              <a:defRPr kumimoji="1" sz="3600">
                <a:solidFill>
                  <a:schemeClr val="tx1"/>
                </a:solidFill>
                <a:latin typeface="Arial" charset="0"/>
                <a:ea typeface="ＭＳ Ｐゴシック" pitchFamily="50" charset="-128"/>
              </a:defRPr>
            </a:lvl8pPr>
            <a:lvl9pPr marL="1828800" algn="l" rtl="0" fontAlgn="base">
              <a:spcBef>
                <a:spcPct val="0"/>
              </a:spcBef>
              <a:spcAft>
                <a:spcPct val="0"/>
              </a:spcAft>
              <a:defRPr kumimoji="1" sz="3600">
                <a:solidFill>
                  <a:schemeClr val="tx1"/>
                </a:solidFill>
                <a:latin typeface="Arial" charset="0"/>
                <a:ea typeface="ＭＳ Ｐゴシック" pitchFamily="50" charset="-128"/>
              </a:defRPr>
            </a:lvl9pPr>
          </a:lstStyle>
          <a:p>
            <a:pPr>
              <a:defRPr/>
            </a:pPr>
            <a:r>
              <a:rPr lang="ja-JP" altLang="en-US" b="1" kern="0" dirty="0">
                <a:latin typeface="メイリオ" panose="020B0604030504040204" pitchFamily="50" charset="-128"/>
                <a:ea typeface="メイリオ" panose="020B0604030504040204" pitchFamily="50" charset="-128"/>
              </a:rPr>
              <a:t>対象者と内容</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タイトル 1">
            <a:extLst>
              <a:ext uri="{FF2B5EF4-FFF2-40B4-BE49-F238E27FC236}">
                <a16:creationId xmlns:a16="http://schemas.microsoft.com/office/drawing/2014/main" id="{69ED8E2C-ECC5-4D44-87EC-EC57CDD67E10}"/>
              </a:ext>
            </a:extLst>
          </p:cNvPr>
          <p:cNvSpPr>
            <a:spLocks noGrp="1" noChangeArrowheads="1"/>
          </p:cNvSpPr>
          <p:nvPr>
            <p:ph type="title"/>
          </p:nvPr>
        </p:nvSpPr>
        <p:spPr/>
        <p:txBody>
          <a:bodyPr/>
          <a:lstStyle/>
          <a:p>
            <a:r>
              <a:rPr lang="en-US" altLang="ja-JP" b="1" dirty="0" err="1">
                <a:latin typeface="メイリオ" panose="020B0604030504040204" pitchFamily="50" charset="-128"/>
                <a:ea typeface="メイリオ" panose="020B0604030504040204" pitchFamily="50" charset="-128"/>
              </a:rPr>
              <a:t>MyJVN</a:t>
            </a:r>
            <a:r>
              <a:rPr lang="ja-JP" altLang="en-US" b="1" dirty="0">
                <a:latin typeface="メイリオ" panose="020B0604030504040204" pitchFamily="50" charset="-128"/>
                <a:ea typeface="メイリオ" panose="020B0604030504040204" pitchFamily="50" charset="-128"/>
              </a:rPr>
              <a:t>バージョンチェッカ</a:t>
            </a:r>
            <a:br>
              <a:rPr lang="ja-JP" altLang="en-US" sz="4400" dirty="0"/>
            </a:br>
            <a:r>
              <a:rPr lang="en-US" altLang="ja-JP" sz="2400" dirty="0">
                <a:solidFill>
                  <a:srgbClr val="0000FF"/>
                </a:solidFill>
                <a:latin typeface="Meiryo UI" panose="020B0604030504040204" pitchFamily="50" charset="-128"/>
                <a:ea typeface="Meiryo UI" panose="020B0604030504040204" pitchFamily="50" charset="-128"/>
              </a:rPr>
              <a:t>http://jvndb.jvn.jp/apis/myjvn/</a:t>
            </a:r>
            <a:endParaRPr lang="ja-JP" altLang="en-US" sz="2400" dirty="0">
              <a:solidFill>
                <a:srgbClr val="0000FF"/>
              </a:solidFill>
              <a:latin typeface="Meiryo UI" panose="020B0604030504040204" pitchFamily="50" charset="-128"/>
              <a:ea typeface="Meiryo UI" panose="020B0604030504040204" pitchFamily="50" charset="-128"/>
            </a:endParaRPr>
          </a:p>
        </p:txBody>
      </p:sp>
      <p:sp>
        <p:nvSpPr>
          <p:cNvPr id="39939" name="コンテンツ プレースホルダー 2">
            <a:extLst>
              <a:ext uri="{FF2B5EF4-FFF2-40B4-BE49-F238E27FC236}">
                <a16:creationId xmlns:a16="http://schemas.microsoft.com/office/drawing/2014/main" id="{31AB62B9-8372-4C29-8989-54A36DE66AAA}"/>
              </a:ext>
            </a:extLst>
          </p:cNvPr>
          <p:cNvSpPr>
            <a:spLocks noGrp="1" noChangeArrowheads="1"/>
          </p:cNvSpPr>
          <p:nvPr>
            <p:ph idx="1"/>
          </p:nvPr>
        </p:nvSpPr>
        <p:spPr>
          <a:xfrm>
            <a:off x="498475" y="1412875"/>
            <a:ext cx="8321675" cy="4924425"/>
          </a:xfrm>
        </p:spPr>
        <p:txBody>
          <a:bodyPr/>
          <a:lstStyle/>
          <a:p>
            <a:pPr>
              <a:buFont typeface="Arial" panose="020B0604020202020204" pitchFamily="34" charset="0"/>
              <a:buChar char="•"/>
            </a:pPr>
            <a:r>
              <a:rPr lang="ja-JP" altLang="en-US" sz="2400" dirty="0">
                <a:solidFill>
                  <a:srgbClr val="000000"/>
                </a:solidFill>
                <a:latin typeface="メイリオ" panose="020B0604030504040204" pitchFamily="50" charset="-128"/>
                <a:ea typeface="メイリオ" panose="020B0604030504040204" pitchFamily="50" charset="-128"/>
              </a:rPr>
              <a:t>パソコンにインストールされている</a:t>
            </a:r>
            <a:r>
              <a:rPr lang="ja-JP" altLang="en-US" sz="2400" dirty="0">
                <a:solidFill>
                  <a:srgbClr val="ED656B"/>
                </a:solidFill>
                <a:latin typeface="メイリオ" panose="020B0604030504040204" pitchFamily="50" charset="-128"/>
                <a:ea typeface="メイリオ" panose="020B0604030504040204" pitchFamily="50" charset="-128"/>
              </a:rPr>
              <a:t>ソフトウェアのバージョンが最新であるか</a:t>
            </a:r>
            <a:r>
              <a:rPr lang="ja-JP" altLang="en-US" sz="2400" dirty="0">
                <a:solidFill>
                  <a:srgbClr val="000000"/>
                </a:solidFill>
                <a:latin typeface="メイリオ" panose="020B0604030504040204" pitchFamily="50" charset="-128"/>
                <a:ea typeface="メイリオ" panose="020B0604030504040204" pitchFamily="50" charset="-128"/>
              </a:rPr>
              <a:t>を簡単な操作で確認できる</a:t>
            </a:r>
            <a:r>
              <a:rPr lang="ja-JP" altLang="en-US" sz="2400" dirty="0">
                <a:latin typeface="メイリオ" panose="020B0604030504040204" pitchFamily="50" charset="-128"/>
                <a:ea typeface="メイリオ" panose="020B0604030504040204" pitchFamily="50" charset="-128"/>
              </a:rPr>
              <a:t>無償ツール</a:t>
            </a:r>
            <a:endParaRPr lang="en-US" altLang="ja-JP" sz="2400"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p:txBody>
      </p:sp>
      <p:pic>
        <p:nvPicPr>
          <p:cNvPr id="39940" name="Picture 2">
            <a:extLst>
              <a:ext uri="{FF2B5EF4-FFF2-40B4-BE49-F238E27FC236}">
                <a16:creationId xmlns:a16="http://schemas.microsoft.com/office/drawing/2014/main" id="{F3AD4CD2-D51F-44E5-A653-E15D304A27B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9592" y="2492896"/>
            <a:ext cx="705167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C:\Documents and Settings\t-uchiya\My Documents\イメージ\背景用黒板その3.gif">
            <a:extLst>
              <a:ext uri="{FF2B5EF4-FFF2-40B4-BE49-F238E27FC236}">
                <a16:creationId xmlns:a16="http://schemas.microsoft.com/office/drawing/2014/main" id="{9071CE64-9E67-4973-8CC1-7E16478D16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4788" y="1303338"/>
            <a:ext cx="8834437"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a:extLst>
              <a:ext uri="{FF2B5EF4-FFF2-40B4-BE49-F238E27FC236}">
                <a16:creationId xmlns:a16="http://schemas.microsoft.com/office/drawing/2014/main" id="{13CD1BBE-CDAB-46B4-8761-BD627C90881C}"/>
              </a:ext>
            </a:extLst>
          </p:cNvPr>
          <p:cNvSpPr>
            <a:spLocks noGrp="1" noChangeArrowheads="1"/>
          </p:cNvSpPr>
          <p:nvPr>
            <p:ph type="title"/>
          </p:nvPr>
        </p:nvSpPr>
        <p:spPr>
          <a:xfrm>
            <a:off x="539750" y="260350"/>
            <a:ext cx="7272338" cy="993775"/>
          </a:xfrm>
        </p:spPr>
        <p:txBody>
          <a:bodyPr/>
          <a:lstStyle/>
          <a:p>
            <a:r>
              <a:rPr lang="ja-JP" altLang="en-US" sz="4400" b="1" dirty="0">
                <a:solidFill>
                  <a:srgbClr val="000000"/>
                </a:solidFill>
                <a:latin typeface="メイリオ" panose="020B0604030504040204" pitchFamily="50" charset="-128"/>
                <a:ea typeface="メイリオ" panose="020B0604030504040204" pitchFamily="50" charset="-128"/>
              </a:rPr>
              <a:t>コンピュータウイルス対策</a:t>
            </a:r>
            <a:endParaRPr lang="ja-JP" altLang="en-US" sz="3200" b="1" dirty="0">
              <a:latin typeface="メイリオ" panose="020B0604030504040204" pitchFamily="50" charset="-128"/>
              <a:ea typeface="メイリオ" panose="020B0604030504040204" pitchFamily="50" charset="-128"/>
            </a:endParaRPr>
          </a:p>
        </p:txBody>
      </p:sp>
      <p:sp>
        <p:nvSpPr>
          <p:cNvPr id="43012" name="Rectangle 3">
            <a:extLst>
              <a:ext uri="{FF2B5EF4-FFF2-40B4-BE49-F238E27FC236}">
                <a16:creationId xmlns:a16="http://schemas.microsoft.com/office/drawing/2014/main" id="{037195DE-BA91-4BEC-A0C9-D433C9E301AF}"/>
              </a:ext>
            </a:extLst>
          </p:cNvPr>
          <p:cNvSpPr>
            <a:spLocks noGrp="1" noChangeArrowheads="1"/>
          </p:cNvSpPr>
          <p:nvPr>
            <p:ph idx="1"/>
          </p:nvPr>
        </p:nvSpPr>
        <p:spPr>
          <a:xfrm>
            <a:off x="498474" y="1412875"/>
            <a:ext cx="8440737" cy="2700000"/>
          </a:xfrm>
        </p:spPr>
        <p:txBody>
          <a:bodyPr anchor="ctr" anchorCtr="0"/>
          <a:lstStyle/>
          <a:p>
            <a:pPr marL="803275" indent="-720725" defTabSz="941388">
              <a:spcBef>
                <a:spcPts val="0"/>
              </a:spcBef>
              <a:buSzPct val="150000"/>
              <a:buBlip>
                <a:blip r:embed="rId4"/>
              </a:buBlip>
            </a:pPr>
            <a:r>
              <a:rPr lang="ja-JP" altLang="en-US" sz="4800" b="1" dirty="0"/>
              <a:t>ウイルス対策ソフトを</a:t>
            </a:r>
            <a:br>
              <a:rPr lang="en-US" altLang="ja-JP" sz="4800" b="1" dirty="0"/>
            </a:br>
            <a:r>
              <a:rPr lang="ja-JP" altLang="en-US" sz="4800" b="1" dirty="0"/>
              <a:t>導入しよう！</a:t>
            </a:r>
          </a:p>
        </p:txBody>
      </p:sp>
    </p:spTree>
  </p:cSld>
  <p:clrMapOvr>
    <a:masterClrMapping/>
  </p:clrMapOvr>
  <p:transition>
    <p:cover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71FA167D-09A8-4D35-9ACE-2E1E9247DA80}"/>
              </a:ext>
            </a:extLst>
          </p:cNvPr>
          <p:cNvSpPr>
            <a:spLocks noGrp="1" noChangeArrowheads="1"/>
          </p:cNvSpPr>
          <p:nvPr>
            <p:ph idx="1"/>
          </p:nvPr>
        </p:nvSpPr>
        <p:spPr>
          <a:xfrm>
            <a:off x="512580" y="1540144"/>
            <a:ext cx="8487169" cy="3839544"/>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パスワードを盗んだり、遠隔操作を行ったり、ファイルを勝手に暗号化するなど、悪質なウイルスが急増しています。</a:t>
            </a:r>
            <a:endParaRPr lang="en-US" altLang="ja-JP" sz="2400" dirty="0">
              <a:latin typeface="メイリオ" panose="020B0604030504040204" pitchFamily="50" charset="-128"/>
              <a:ea typeface="メイリオ" panose="020B0604030504040204" pitchFamily="50" charset="-128"/>
            </a:endParaRPr>
          </a:p>
          <a:p>
            <a:pPr eaLnBrk="1" hangingPunct="1">
              <a:spcBef>
                <a:spcPts val="1800"/>
              </a:spcBef>
              <a:buFont typeface="Arial" panose="020B0604020202020204" pitchFamily="34" charset="0"/>
              <a:buChar char="•"/>
            </a:pPr>
            <a:r>
              <a:rPr lang="ja-JP" altLang="en-US" sz="2400" dirty="0">
                <a:solidFill>
                  <a:srgbClr val="ED656B"/>
                </a:solidFill>
              </a:rPr>
              <a:t>ウイルス対策ソフトを導入</a:t>
            </a:r>
            <a:r>
              <a:rPr lang="ja-JP" altLang="en-US" sz="2400" dirty="0"/>
              <a:t>し、不審サイトへのアクセスやメール受信など、感染経路にも気をつけましょう。</a:t>
            </a:r>
            <a:endParaRPr lang="en-US" altLang="ja-JP" sz="2400" dirty="0"/>
          </a:p>
          <a:p>
            <a:pPr eaLnBrk="1" hangingPunct="1">
              <a:spcBef>
                <a:spcPts val="18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新種のウイルスは日々発見され拡散しているため、常に新種も検出できるようにしなければ感染してしまう可能性があります。最新のウイルス対策ができるように</a:t>
            </a:r>
            <a:r>
              <a:rPr lang="ja-JP" altLang="en-US" sz="2400" dirty="0">
                <a:solidFill>
                  <a:srgbClr val="ED656B"/>
                </a:solidFill>
                <a:latin typeface="メイリオ" panose="020B0604030504040204" pitchFamily="50" charset="-128"/>
                <a:ea typeface="メイリオ" panose="020B0604030504040204" pitchFamily="50" charset="-128"/>
              </a:rPr>
              <a:t>設定を確認</a:t>
            </a:r>
            <a:r>
              <a:rPr lang="ja-JP" altLang="en-US" sz="2400" dirty="0">
                <a:latin typeface="メイリオ" panose="020B0604030504040204" pitchFamily="50" charset="-128"/>
                <a:ea typeface="メイリオ" panose="020B0604030504040204" pitchFamily="50" charset="-128"/>
              </a:rPr>
              <a:t>しましょう。</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1600" dirty="0"/>
              <a:t>＜対策例＞</a:t>
            </a:r>
            <a:endParaRPr lang="en-US" altLang="ja-JP" sz="1600" dirty="0"/>
          </a:p>
          <a:p>
            <a:pPr lvl="1"/>
            <a:r>
              <a:rPr lang="ja-JP" altLang="en-US" sz="1600" dirty="0"/>
              <a:t>ウイルス定義ファイルが自動更新される</a:t>
            </a:r>
            <a:br>
              <a:rPr lang="en-US" altLang="ja-JP" sz="1600" dirty="0"/>
            </a:br>
            <a:r>
              <a:rPr lang="ja-JP" altLang="en-US" sz="1600" dirty="0"/>
              <a:t>ように設定する</a:t>
            </a:r>
          </a:p>
          <a:p>
            <a:pPr lvl="1"/>
            <a:r>
              <a:rPr lang="ja-JP" altLang="en-US" sz="1600" dirty="0"/>
              <a:t>統合型のセキュリティ対策ソフト</a:t>
            </a:r>
            <a:r>
              <a:rPr lang="en-US" altLang="ja-JP" sz="1600" dirty="0"/>
              <a:t>(</a:t>
            </a:r>
            <a:r>
              <a:rPr lang="ja-JP" altLang="en-US" sz="1600" dirty="0"/>
              <a:t>ファイア</a:t>
            </a:r>
            <a:br>
              <a:rPr lang="en-US" altLang="ja-JP" sz="1600" dirty="0"/>
            </a:br>
            <a:r>
              <a:rPr lang="ja-JP" altLang="en-US" sz="1600" dirty="0"/>
              <a:t>ウォールや脆弱性対策など統合的な</a:t>
            </a:r>
            <a:br>
              <a:rPr lang="en-US" altLang="ja-JP" sz="1600" dirty="0"/>
            </a:br>
            <a:r>
              <a:rPr lang="ja-JP" altLang="en-US" sz="1600" dirty="0"/>
              <a:t>セキュリティ機能を搭載したソフト</a:t>
            </a:r>
            <a:r>
              <a:rPr lang="en-US" altLang="ja-JP" sz="1600" dirty="0"/>
              <a:t>)</a:t>
            </a:r>
            <a:r>
              <a:rPr lang="ja-JP" altLang="en-US" sz="1600" dirty="0"/>
              <a:t>を導入する</a:t>
            </a:r>
            <a:endParaRPr lang="en-US" altLang="ja-JP" sz="1600" dirty="0"/>
          </a:p>
          <a:p>
            <a:pPr eaLnBrk="1" hangingPunct="1">
              <a:spcBef>
                <a:spcPts val="1800"/>
              </a:spcBef>
              <a:buFont typeface="Arial" panose="020B0604020202020204" pitchFamily="34" charset="0"/>
              <a:buChar char="•"/>
            </a:pPr>
            <a:endParaRPr lang="ja-JP" altLang="en-US" sz="2400" dirty="0">
              <a:latin typeface="メイリオ" panose="020B0604030504040204" pitchFamily="50" charset="-128"/>
              <a:ea typeface="メイリオ" panose="020B0604030504040204" pitchFamily="50" charset="-128"/>
            </a:endParaRPr>
          </a:p>
        </p:txBody>
      </p:sp>
      <p:sp>
        <p:nvSpPr>
          <p:cNvPr id="45058" name="Rectangle 2">
            <a:extLst>
              <a:ext uri="{FF2B5EF4-FFF2-40B4-BE49-F238E27FC236}">
                <a16:creationId xmlns:a16="http://schemas.microsoft.com/office/drawing/2014/main" id="{6B990AD4-8378-49CD-9336-FE554AF7179A}"/>
              </a:ext>
            </a:extLst>
          </p:cNvPr>
          <p:cNvSpPr>
            <a:spLocks noGrp="1" noChangeArrowheads="1"/>
          </p:cNvSpPr>
          <p:nvPr>
            <p:ph type="title"/>
          </p:nvPr>
        </p:nvSpPr>
        <p:spPr>
          <a:xfrm>
            <a:off x="539750" y="260350"/>
            <a:ext cx="7345363" cy="993775"/>
          </a:xfrm>
        </p:spPr>
        <p:txBody>
          <a:bodyPr/>
          <a:lstStyle/>
          <a:p>
            <a:pPr eaLnBrk="1" hangingPunct="1">
              <a:lnSpc>
                <a:spcPts val="4000"/>
              </a:lnSpc>
            </a:pPr>
            <a:r>
              <a:rPr lang="ja-JP" altLang="en-US" b="1" dirty="0">
                <a:latin typeface="メイリオ" panose="020B0604030504040204" pitchFamily="50" charset="-128"/>
                <a:ea typeface="メイリオ" panose="020B0604030504040204" pitchFamily="50" charset="-128"/>
              </a:rPr>
              <a:t>ウイルス対策ソフトを導入し</a:t>
            </a:r>
            <a:br>
              <a:rPr lang="en-US" altLang="ja-JP" b="1" dirty="0">
                <a:latin typeface="メイリオ" panose="020B0604030504040204" pitchFamily="50" charset="-128"/>
                <a:ea typeface="メイリオ" panose="020B0604030504040204" pitchFamily="50" charset="-128"/>
              </a:rPr>
            </a:br>
            <a:r>
              <a:rPr lang="ja-JP" altLang="en-US" b="1" dirty="0">
                <a:latin typeface="メイリオ" panose="020B0604030504040204" pitchFamily="50" charset="-128"/>
                <a:ea typeface="メイリオ" panose="020B0604030504040204" pitchFamily="50" charset="-128"/>
              </a:rPr>
              <a:t>適切に利用する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E71717E-471D-4575-80FE-5F05E81BB565}"/>
              </a:ext>
            </a:extLst>
          </p:cNvPr>
          <p:cNvSpPr>
            <a:spLocks noGrp="1" noChangeArrowheads="1"/>
          </p:cNvSpPr>
          <p:nvPr>
            <p:ph type="title"/>
          </p:nvPr>
        </p:nvSpPr>
        <p:spPr>
          <a:xfrm>
            <a:off x="539750" y="260350"/>
            <a:ext cx="7632650"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ウイルス対策ソフトの設定</a:t>
            </a:r>
          </a:p>
        </p:txBody>
      </p:sp>
      <p:sp>
        <p:nvSpPr>
          <p:cNvPr id="47107" name="Rectangle 3">
            <a:extLst>
              <a:ext uri="{FF2B5EF4-FFF2-40B4-BE49-F238E27FC236}">
                <a16:creationId xmlns:a16="http://schemas.microsoft.com/office/drawing/2014/main" id="{5ECA9C0A-C420-4356-B6E3-79D47924F32D}"/>
              </a:ext>
            </a:extLst>
          </p:cNvPr>
          <p:cNvSpPr>
            <a:spLocks noGrp="1" noChangeArrowheads="1"/>
          </p:cNvSpPr>
          <p:nvPr>
            <p:ph idx="1"/>
          </p:nvPr>
        </p:nvSpPr>
        <p:spPr>
          <a:xfrm>
            <a:off x="498475" y="1412875"/>
            <a:ext cx="8321675" cy="4924425"/>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ウイルス対策ソフトは水際でウイルスを発見し、感染を予防する</a:t>
            </a:r>
            <a:r>
              <a:rPr lang="ja-JP" altLang="en-US" sz="2400" dirty="0">
                <a:solidFill>
                  <a:srgbClr val="ED656B"/>
                </a:solidFill>
              </a:rPr>
              <a:t>「自動保護</a:t>
            </a:r>
            <a:r>
              <a:rPr lang="en-US" altLang="ja-JP" sz="2400" dirty="0">
                <a:solidFill>
                  <a:srgbClr val="ED656B"/>
                </a:solidFill>
              </a:rPr>
              <a:t>(</a:t>
            </a:r>
            <a:r>
              <a:rPr lang="ja-JP" altLang="en-US" sz="2400" dirty="0">
                <a:solidFill>
                  <a:srgbClr val="ED656B"/>
                </a:solidFill>
              </a:rPr>
              <a:t>リアルタイム保護</a:t>
            </a:r>
            <a:r>
              <a:rPr lang="en-US" altLang="ja-JP" sz="2400" dirty="0">
                <a:solidFill>
                  <a:srgbClr val="ED656B"/>
                </a:solidFill>
              </a:rPr>
              <a:t>)</a:t>
            </a:r>
            <a:r>
              <a:rPr lang="ja-JP" altLang="en-US" sz="2400" dirty="0">
                <a:solidFill>
                  <a:srgbClr val="ED656B"/>
                </a:solidFill>
              </a:rPr>
              <a:t>」</a:t>
            </a:r>
            <a:r>
              <a:rPr lang="ja-JP" altLang="en-US" sz="2400" dirty="0"/>
              <a:t>にして、</a:t>
            </a:r>
            <a:r>
              <a:rPr lang="ja-JP" altLang="en-US" sz="2400" dirty="0">
                <a:solidFill>
                  <a:srgbClr val="ED656B"/>
                </a:solidFill>
              </a:rPr>
              <a:t>「発見したらすぐ駆除する」</a:t>
            </a:r>
            <a:r>
              <a:rPr lang="ja-JP" altLang="en-US" sz="2400" dirty="0">
                <a:latin typeface="メイリオ" panose="020B0604030504040204" pitchFamily="50" charset="-128"/>
                <a:ea typeface="メイリオ" panose="020B0604030504040204" pitchFamily="50" charset="-128"/>
              </a:rPr>
              <a:t>設定にすることを推奨します。</a:t>
            </a:r>
            <a:endParaRPr lang="en-US" altLang="ja-JP" sz="2400" dirty="0">
              <a:latin typeface="メイリオ" panose="020B0604030504040204" pitchFamily="50" charset="-128"/>
              <a:ea typeface="メイリオ" panose="020B0604030504040204" pitchFamily="50" charset="-128"/>
            </a:endParaRPr>
          </a:p>
          <a:p>
            <a:pPr eaLnBrk="1" hangingPunct="1">
              <a:buFont typeface="Arial" panose="020B0604020202020204" pitchFamily="34" charset="0"/>
              <a:buChar char="•"/>
            </a:pPr>
            <a:r>
              <a:rPr lang="ja-JP" altLang="en-US" sz="2400" dirty="0"/>
              <a:t>ウイルスの種類は日々増加しているので、ウイルスの「手配書」であるウイルス定義ファイルが常に最新の状態になるよう</a:t>
            </a:r>
            <a:r>
              <a:rPr lang="ja-JP" altLang="en-US" sz="2400" dirty="0">
                <a:solidFill>
                  <a:srgbClr val="ED656B"/>
                </a:solidFill>
              </a:rPr>
              <a:t>「自動更新」</a:t>
            </a:r>
            <a:r>
              <a:rPr lang="ja-JP" altLang="en-US" sz="2400" dirty="0"/>
              <a:t>を推奨します。</a:t>
            </a:r>
          </a:p>
          <a:p>
            <a:pPr eaLnBrk="1" hangingPunct="1">
              <a:buFont typeface="Arial" panose="020B0604020202020204" pitchFamily="34" charset="0"/>
              <a:buChar char="•"/>
            </a:pPr>
            <a:endParaRPr lang="ja-JP" altLang="en-US" sz="2400" dirty="0">
              <a:latin typeface="メイリオ" panose="020B0604030504040204" pitchFamily="50" charset="-128"/>
              <a:ea typeface="メイリオ" panose="020B0604030504040204" pitchFamily="50" charset="-128"/>
            </a:endParaRPr>
          </a:p>
          <a:p>
            <a:pPr marL="0" indent="0" eaLnBrk="1" hangingPunct="1">
              <a:buNone/>
            </a:pPr>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27EC995-0738-41E0-94E1-CAAB95E5A873}"/>
              </a:ext>
            </a:extLst>
          </p:cNvPr>
          <p:cNvSpPr>
            <a:spLocks noGrp="1" noChangeArrowheads="1"/>
          </p:cNvSpPr>
          <p:nvPr>
            <p:ph type="title"/>
          </p:nvPr>
        </p:nvSpPr>
        <p:spPr>
          <a:xfrm>
            <a:off x="539750" y="260350"/>
            <a:ext cx="7560642"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ウイルス対策ソフトに関する勘違い</a:t>
            </a:r>
          </a:p>
        </p:txBody>
      </p:sp>
      <p:sp>
        <p:nvSpPr>
          <p:cNvPr id="51203" name="Rectangle 3">
            <a:extLst>
              <a:ext uri="{FF2B5EF4-FFF2-40B4-BE49-F238E27FC236}">
                <a16:creationId xmlns:a16="http://schemas.microsoft.com/office/drawing/2014/main" id="{8C1FE994-34D9-4FD7-9B9C-1D4FCC23586A}"/>
              </a:ext>
            </a:extLst>
          </p:cNvPr>
          <p:cNvSpPr>
            <a:spLocks noGrp="1" noChangeArrowheads="1"/>
          </p:cNvSpPr>
          <p:nvPr>
            <p:ph idx="1"/>
          </p:nvPr>
        </p:nvSpPr>
        <p:spPr>
          <a:xfrm>
            <a:off x="354459" y="1412875"/>
            <a:ext cx="8754045" cy="4924425"/>
          </a:xfrm>
        </p:spPr>
        <p:txBody>
          <a:bodyPr/>
          <a:lstStyle/>
          <a:p>
            <a:pPr eaLnBrk="1" hangingPunct="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ウイルス対策ソフトは万能薬？</a:t>
            </a:r>
            <a:br>
              <a:rPr lang="en-US" altLang="ja-JP"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これさえあればウイルスなんか怖くない？</a:t>
            </a:r>
          </a:p>
          <a:p>
            <a:pPr lvl="1" eaLnBrk="1" hangingPunct="1">
              <a:spcBef>
                <a:spcPts val="1800"/>
              </a:spcBef>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ウイルス対策ソフトの利用は予防手段のひとつです。</a:t>
            </a:r>
          </a:p>
          <a:p>
            <a:pPr lvl="1" eaLnBrk="1" hangingPunct="1">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新種のウイルスや亜種を取り逃がす場合もあります。</a:t>
            </a:r>
          </a:p>
          <a:p>
            <a:pPr lvl="1" eaLnBrk="1" hangingPunct="1">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壊されたファイルやシステム環境は復旧できません。</a:t>
            </a:r>
          </a:p>
          <a:p>
            <a:pPr lvl="1" eaLnBrk="1" hangingPunct="1">
              <a:spcBef>
                <a:spcPts val="5400"/>
              </a:spcBef>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だから</a:t>
            </a:r>
            <a:r>
              <a:rPr lang="en-US" altLang="ja-JP" sz="2400" dirty="0">
                <a:latin typeface="メイリオ" panose="020B0604030504040204" pitchFamily="50" charset="-128"/>
                <a:ea typeface="メイリオ" panose="020B0604030504040204" pitchFamily="50" charset="-128"/>
              </a:rPr>
              <a:t>…</a:t>
            </a:r>
            <a:r>
              <a:rPr lang="ja-JP" altLang="en-US" sz="2400" dirty="0">
                <a:solidFill>
                  <a:schemeClr val="bg1"/>
                </a:solidFill>
                <a:latin typeface="メイリオ" panose="020B0604030504040204" pitchFamily="50" charset="-128"/>
                <a:ea typeface="メイリオ" panose="020B0604030504040204" pitchFamily="50" charset="-128"/>
              </a:rPr>
              <a:t>過信</a:t>
            </a:r>
            <a:r>
              <a:rPr lang="ja-JP" altLang="en-US" sz="3600" dirty="0">
                <a:solidFill>
                  <a:schemeClr val="bg1"/>
                </a:solidFill>
                <a:latin typeface="メイリオ" panose="020B0604030504040204" pitchFamily="50" charset="-128"/>
                <a:ea typeface="メイリオ" panose="020B0604030504040204" pitchFamily="50" charset="-128"/>
              </a:rPr>
              <a:t>は禁物</a:t>
            </a:r>
            <a:r>
              <a:rPr lang="en-US" altLang="ja-JP" sz="3600" dirty="0">
                <a:solidFill>
                  <a:schemeClr val="bg1"/>
                </a:solidFill>
                <a:latin typeface="メイリオ" panose="020B0604030504040204" pitchFamily="50" charset="-128"/>
                <a:ea typeface="メイリオ" panose="020B0604030504040204" pitchFamily="50" charset="-128"/>
              </a:rPr>
              <a:t>!!</a:t>
            </a:r>
          </a:p>
        </p:txBody>
      </p:sp>
      <p:sp>
        <p:nvSpPr>
          <p:cNvPr id="2" name="正方形/長方形 1">
            <a:extLst>
              <a:ext uri="{FF2B5EF4-FFF2-40B4-BE49-F238E27FC236}">
                <a16:creationId xmlns:a16="http://schemas.microsoft.com/office/drawing/2014/main" id="{24969320-C899-4889-B3B9-F4FE556B1469}"/>
              </a:ext>
            </a:extLst>
          </p:cNvPr>
          <p:cNvSpPr/>
          <p:nvPr/>
        </p:nvSpPr>
        <p:spPr bwMode="auto">
          <a:xfrm rot="21006559">
            <a:off x="2772000" y="4177582"/>
            <a:ext cx="3600000" cy="900000"/>
          </a:xfrm>
          <a:prstGeom prst="rect">
            <a:avLst/>
          </a:prstGeom>
          <a:noFill/>
          <a:ln w="76200" cap="flat" cmpd="sng" algn="ctr">
            <a:solidFill>
              <a:srgbClr val="FF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4000" b="0" i="0" u="none" strike="noStrike" cap="none" normalizeH="0" baseline="0" dirty="0">
                <a:ln>
                  <a:noFill/>
                </a:ln>
                <a:solidFill>
                  <a:srgbClr val="FF0000"/>
                </a:solidFill>
                <a:effectLst/>
                <a:latin typeface="HGP創英角ﾎﾟｯﾌﾟ体" panose="040B0A00000000000000" pitchFamily="50" charset="-128"/>
              </a:rPr>
              <a:t>過信は禁物 </a:t>
            </a:r>
            <a:r>
              <a:rPr kumimoji="1" lang="en-US" altLang="ja-JP" sz="4000" b="0" i="0" u="none" strike="noStrike" cap="none" normalizeH="0" baseline="0" dirty="0">
                <a:ln>
                  <a:noFill/>
                </a:ln>
                <a:solidFill>
                  <a:srgbClr val="FF0000"/>
                </a:solidFill>
                <a:effectLst/>
                <a:latin typeface="HGP創英角ﾎﾟｯﾌﾟ体" panose="040B0A00000000000000" pitchFamily="50" charset="-128"/>
              </a:rPr>
              <a:t>!!</a:t>
            </a:r>
            <a:endParaRPr kumimoji="1" lang="ja-JP" altLang="en-US" sz="4000" b="0" i="0" u="none" strike="noStrike" cap="none" normalizeH="0" baseline="0" dirty="0">
              <a:ln>
                <a:noFill/>
              </a:ln>
              <a:solidFill>
                <a:srgbClr val="FF0000"/>
              </a:solidFill>
              <a:effectLst/>
              <a:latin typeface="HGP創英角ﾎﾟｯﾌﾟ体" panose="040B0A00000000000000" pitchFamily="50"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タイトル 1">
            <a:extLst>
              <a:ext uri="{FF2B5EF4-FFF2-40B4-BE49-F238E27FC236}">
                <a16:creationId xmlns:a16="http://schemas.microsoft.com/office/drawing/2014/main" id="{E0B5A298-2297-42D8-8B55-B1D1EE343315}"/>
              </a:ext>
            </a:extLst>
          </p:cNvPr>
          <p:cNvSpPr>
            <a:spLocks noGrp="1" noChangeArrowheads="1"/>
          </p:cNvSpPr>
          <p:nvPr>
            <p:ph type="title"/>
          </p:nvPr>
        </p:nvSpPr>
        <p:spPr>
          <a:xfrm>
            <a:off x="539750" y="260350"/>
            <a:ext cx="8352730"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ウイルスの感染経路を理解する</a:t>
            </a:r>
            <a:r>
              <a:rPr lang="en-US" altLang="ja-JP" b="1" dirty="0">
                <a:latin typeface="メイリオ" panose="020B0604030504040204" pitchFamily="50" charset="-128"/>
                <a:ea typeface="メイリオ" panose="020B0604030504040204" pitchFamily="50" charset="-128"/>
              </a:rPr>
              <a:t>…</a:t>
            </a:r>
            <a:endParaRPr lang="ja-JP" altLang="en-US" b="1" dirty="0">
              <a:latin typeface="メイリオ" panose="020B0604030504040204" pitchFamily="50" charset="-128"/>
              <a:ea typeface="メイリオ" panose="020B0604030504040204" pitchFamily="50" charset="-128"/>
            </a:endParaRPr>
          </a:p>
        </p:txBody>
      </p:sp>
      <p:sp>
        <p:nvSpPr>
          <p:cNvPr id="55299" name="コンテンツ プレースホルダー 2">
            <a:extLst>
              <a:ext uri="{FF2B5EF4-FFF2-40B4-BE49-F238E27FC236}">
                <a16:creationId xmlns:a16="http://schemas.microsoft.com/office/drawing/2014/main" id="{DBEA9638-0F06-4B03-9711-2D35EA09C1AF}"/>
              </a:ext>
            </a:extLst>
          </p:cNvPr>
          <p:cNvSpPr>
            <a:spLocks noGrp="1" noChangeArrowheads="1"/>
          </p:cNvSpPr>
          <p:nvPr>
            <p:ph idx="1"/>
          </p:nvPr>
        </p:nvSpPr>
        <p:spPr>
          <a:xfrm>
            <a:off x="251521" y="1412875"/>
            <a:ext cx="8784976" cy="4924425"/>
          </a:xfrm>
        </p:spPr>
        <p:txBody>
          <a:bodyPr/>
          <a:lstStyle/>
          <a:p>
            <a:pPr marL="457200" indent="-457200">
              <a:spcBef>
                <a:spcPts val="2400"/>
              </a:spcBef>
              <a:buFont typeface="+mj-lt"/>
              <a:buAutoNum type="arabicPeriod"/>
            </a:pPr>
            <a:r>
              <a:rPr lang="ja-JP" altLang="en-US" sz="2400" dirty="0"/>
              <a:t>電子メールからの感染</a:t>
            </a:r>
            <a:endParaRPr lang="en-US" altLang="ja-JP" sz="2400" dirty="0"/>
          </a:p>
          <a:p>
            <a:pPr marL="808038" lvl="1" indent="-342900">
              <a:spcBef>
                <a:spcPts val="576"/>
              </a:spcBef>
              <a:buFont typeface="Wingdings" panose="05000000000000000000" pitchFamily="2" charset="2"/>
              <a:buChar char="ü"/>
            </a:pPr>
            <a:r>
              <a:rPr lang="ja-JP" altLang="en-US" sz="2400" dirty="0">
                <a:latin typeface="Meiryo UI" panose="020B0604030504040204" pitchFamily="50" charset="-128"/>
                <a:ea typeface="Meiryo UI" panose="020B0604030504040204" pitchFamily="50" charset="-128"/>
                <a:cs typeface="+mn-cs"/>
              </a:rPr>
              <a:t>電子メールの</a:t>
            </a:r>
            <a:r>
              <a:rPr lang="ja-JP" altLang="en-US" sz="2400" dirty="0">
                <a:solidFill>
                  <a:srgbClr val="ED656B"/>
                </a:solidFill>
                <a:latin typeface="Meiryo UI" panose="020B0604030504040204" pitchFamily="50" charset="-128"/>
                <a:ea typeface="Meiryo UI" panose="020B0604030504040204" pitchFamily="50" charset="-128"/>
                <a:cs typeface="+mn-cs"/>
              </a:rPr>
              <a:t>添付ファイルを開く</a:t>
            </a:r>
            <a:r>
              <a:rPr lang="ja-JP" altLang="en-US" sz="2400" dirty="0">
                <a:latin typeface="Meiryo UI" panose="020B0604030504040204" pitchFamily="50" charset="-128"/>
                <a:ea typeface="Meiryo UI" panose="020B0604030504040204" pitchFamily="50" charset="-128"/>
                <a:cs typeface="+mn-cs"/>
              </a:rPr>
              <a:t>ことにより感染</a:t>
            </a:r>
            <a:endParaRPr lang="en-US" altLang="ja-JP" sz="2400" dirty="0">
              <a:latin typeface="Meiryo UI" panose="020B0604030504040204" pitchFamily="50" charset="-128"/>
              <a:ea typeface="Meiryo UI" panose="020B0604030504040204" pitchFamily="50" charset="-128"/>
              <a:cs typeface="+mn-cs"/>
            </a:endParaRPr>
          </a:p>
          <a:p>
            <a:pPr marL="457200" indent="-457200">
              <a:spcBef>
                <a:spcPts val="2400"/>
              </a:spcBef>
              <a:buFont typeface="+mj-lt"/>
              <a:buAutoNum type="arabicPeriod"/>
            </a:pPr>
            <a:r>
              <a:rPr lang="ja-JP" altLang="en-US" sz="2400" dirty="0"/>
              <a:t>ウェブサイトからの感染</a:t>
            </a:r>
            <a:endParaRPr lang="en-US" altLang="ja-JP" sz="2400" dirty="0"/>
          </a:p>
          <a:p>
            <a:pPr marL="808038" lvl="1" indent="-342900">
              <a:spcBef>
                <a:spcPts val="576"/>
              </a:spcBef>
              <a:buFont typeface="Wingdings" panose="05000000000000000000" pitchFamily="2" charset="2"/>
              <a:buChar char="ü"/>
            </a:pPr>
            <a:r>
              <a:rPr lang="ja-JP" altLang="en-US" sz="2400" dirty="0">
                <a:latin typeface="Meiryo UI" panose="020B0604030504040204" pitchFamily="50" charset="-128"/>
                <a:ea typeface="Meiryo UI" panose="020B0604030504040204" pitchFamily="50" charset="-128"/>
                <a:cs typeface="+mn-cs"/>
              </a:rPr>
              <a:t>ウイルスが仕掛けられた</a:t>
            </a:r>
            <a:r>
              <a:rPr lang="ja-JP" altLang="en-US" sz="2400" dirty="0">
                <a:solidFill>
                  <a:srgbClr val="ED656B"/>
                </a:solidFill>
                <a:latin typeface="Meiryo UI" panose="020B0604030504040204" pitchFamily="50" charset="-128"/>
                <a:ea typeface="Meiryo UI" panose="020B0604030504040204" pitchFamily="50" charset="-128"/>
                <a:cs typeface="+mn-cs"/>
              </a:rPr>
              <a:t>ウェブサイトを閲覧</a:t>
            </a:r>
            <a:r>
              <a:rPr lang="ja-JP" altLang="en-US" sz="2400" dirty="0">
                <a:latin typeface="Meiryo UI" panose="020B0604030504040204" pitchFamily="50" charset="-128"/>
                <a:ea typeface="Meiryo UI" panose="020B0604030504040204" pitchFamily="50" charset="-128"/>
                <a:cs typeface="+mn-cs"/>
              </a:rPr>
              <a:t>することにより感染</a:t>
            </a:r>
            <a:endParaRPr lang="en-US" altLang="ja-JP" sz="2400" dirty="0">
              <a:latin typeface="Meiryo UI" panose="020B0604030504040204" pitchFamily="50" charset="-128"/>
              <a:ea typeface="Meiryo UI" panose="020B0604030504040204" pitchFamily="50" charset="-128"/>
              <a:cs typeface="+mn-cs"/>
            </a:endParaRPr>
          </a:p>
          <a:p>
            <a:pPr marL="808038" lvl="1" indent="-342900">
              <a:spcBef>
                <a:spcPts val="576"/>
              </a:spcBef>
              <a:buFont typeface="Wingdings" panose="05000000000000000000" pitchFamily="2" charset="2"/>
              <a:buChar char="ü"/>
            </a:pPr>
            <a:r>
              <a:rPr lang="ja-JP" altLang="en-US" sz="2400" dirty="0">
                <a:latin typeface="Meiryo UI" panose="020B0604030504040204" pitchFamily="50" charset="-128"/>
                <a:ea typeface="Meiryo UI" panose="020B0604030504040204" pitchFamily="50" charset="-128"/>
                <a:cs typeface="+mn-cs"/>
              </a:rPr>
              <a:t>ウェブサイトから</a:t>
            </a:r>
            <a:r>
              <a:rPr lang="ja-JP" altLang="en-US" sz="2400" dirty="0">
                <a:solidFill>
                  <a:srgbClr val="ED656B"/>
                </a:solidFill>
                <a:latin typeface="Meiryo UI" panose="020B0604030504040204" pitchFamily="50" charset="-128"/>
                <a:ea typeface="Meiryo UI" panose="020B0604030504040204" pitchFamily="50" charset="-128"/>
                <a:cs typeface="+mn-cs"/>
              </a:rPr>
              <a:t>ダウンロードしたファイルを開いたら</a:t>
            </a:r>
            <a:r>
              <a:rPr lang="ja-JP" altLang="en-US" sz="2400" dirty="0">
                <a:latin typeface="Meiryo UI" panose="020B0604030504040204" pitchFamily="50" charset="-128"/>
                <a:ea typeface="Meiryo UI" panose="020B0604030504040204" pitchFamily="50" charset="-128"/>
                <a:cs typeface="+mn-cs"/>
              </a:rPr>
              <a:t>感染</a:t>
            </a:r>
            <a:endParaRPr lang="en-US" altLang="ja-JP" sz="2400" dirty="0">
              <a:latin typeface="Meiryo UI" panose="020B0604030504040204" pitchFamily="50" charset="-128"/>
              <a:ea typeface="Meiryo UI" panose="020B0604030504040204" pitchFamily="50" charset="-128"/>
              <a:cs typeface="+mn-cs"/>
            </a:endParaRPr>
          </a:p>
          <a:p>
            <a:pPr marL="808038" lvl="1" indent="-342900">
              <a:spcBef>
                <a:spcPts val="576"/>
              </a:spcBef>
              <a:buFont typeface="Wingdings" panose="05000000000000000000" pitchFamily="2" charset="2"/>
              <a:buChar char="ü"/>
            </a:pPr>
            <a:r>
              <a:rPr lang="ja-JP" altLang="en-US" sz="2400" dirty="0">
                <a:latin typeface="Meiryo UI" panose="020B0604030504040204" pitchFamily="50" charset="-128"/>
                <a:ea typeface="Meiryo UI" panose="020B0604030504040204" pitchFamily="50" charset="-128"/>
                <a:cs typeface="+mn-cs"/>
              </a:rPr>
              <a:t>スマホに</a:t>
            </a:r>
            <a:r>
              <a:rPr lang="ja-JP" altLang="en-US" sz="2400" dirty="0">
                <a:solidFill>
                  <a:srgbClr val="ED656B"/>
                </a:solidFill>
                <a:latin typeface="Meiryo UI" panose="020B0604030504040204" pitchFamily="50" charset="-128"/>
                <a:ea typeface="Meiryo UI" panose="020B0604030504040204" pitchFamily="50" charset="-128"/>
                <a:cs typeface="+mn-cs"/>
              </a:rPr>
              <a:t>不正アプリをインストール</a:t>
            </a:r>
            <a:r>
              <a:rPr lang="ja-JP" altLang="en-US" sz="2400" dirty="0">
                <a:latin typeface="Meiryo UI" panose="020B0604030504040204" pitchFamily="50" charset="-128"/>
                <a:ea typeface="Meiryo UI" panose="020B0604030504040204" pitchFamily="50" charset="-128"/>
                <a:cs typeface="+mn-cs"/>
              </a:rPr>
              <a:t>してしまい感染</a:t>
            </a:r>
            <a:endParaRPr lang="en-US" altLang="ja-JP" sz="2400" dirty="0">
              <a:latin typeface="Meiryo UI" panose="020B0604030504040204" pitchFamily="50" charset="-128"/>
              <a:ea typeface="Meiryo UI" panose="020B0604030504040204" pitchFamily="50" charset="-128"/>
              <a:cs typeface="+mn-cs"/>
            </a:endParaRPr>
          </a:p>
          <a:p>
            <a:pPr marL="457200" indent="-457200">
              <a:spcBef>
                <a:spcPts val="2400"/>
              </a:spcBef>
              <a:buFont typeface="+mj-lt"/>
              <a:buAutoNum type="arabicPeriod"/>
            </a:pPr>
            <a:r>
              <a:rPr lang="en-US" altLang="ja-JP" sz="2400" dirty="0"/>
              <a:t>USB</a:t>
            </a:r>
            <a:r>
              <a:rPr lang="ja-JP" altLang="en-US" sz="2400" dirty="0"/>
              <a:t>メモリなど外部記憶媒体からの感染</a:t>
            </a:r>
            <a:endParaRPr lang="en-US" altLang="ja-JP" sz="2400" dirty="0"/>
          </a:p>
          <a:p>
            <a:pPr marL="808038" lvl="1" indent="-342900">
              <a:spcBef>
                <a:spcPts val="576"/>
              </a:spcBef>
              <a:buFont typeface="Wingdings" panose="05000000000000000000" pitchFamily="2" charset="2"/>
              <a:buChar char="ü"/>
            </a:pPr>
            <a:r>
              <a:rPr lang="en-US" altLang="ja-JP" sz="2400" dirty="0">
                <a:latin typeface="Meiryo UI" panose="020B0604030504040204" pitchFamily="50" charset="-128"/>
                <a:ea typeface="Meiryo UI" panose="020B0604030504040204" pitchFamily="50" charset="-128"/>
                <a:cs typeface="+mn-cs"/>
              </a:rPr>
              <a:t>USB</a:t>
            </a:r>
            <a:r>
              <a:rPr lang="ja-JP" altLang="en-US" sz="2400" dirty="0">
                <a:latin typeface="Meiryo UI" panose="020B0604030504040204" pitchFamily="50" charset="-128"/>
                <a:ea typeface="Meiryo UI" panose="020B0604030504040204" pitchFamily="50" charset="-128"/>
                <a:cs typeface="+mn-cs"/>
              </a:rPr>
              <a:t>メモリの</a:t>
            </a:r>
            <a:r>
              <a:rPr lang="ja-JP" altLang="en-US" sz="2400" dirty="0">
                <a:solidFill>
                  <a:srgbClr val="ED656B"/>
                </a:solidFill>
                <a:latin typeface="Meiryo UI" panose="020B0604030504040204" pitchFamily="50" charset="-128"/>
                <a:ea typeface="Meiryo UI" panose="020B0604030504040204" pitchFamily="50" charset="-128"/>
                <a:cs typeface="+mn-cs"/>
              </a:rPr>
              <a:t>不正ファイルを開いて</a:t>
            </a:r>
            <a:r>
              <a:rPr lang="ja-JP" altLang="en-US" sz="2400" dirty="0">
                <a:latin typeface="Meiryo UI" panose="020B0604030504040204" pitchFamily="50" charset="-128"/>
                <a:ea typeface="Meiryo UI" panose="020B0604030504040204" pitchFamily="50" charset="-128"/>
                <a:cs typeface="+mn-cs"/>
              </a:rPr>
              <a:t>感染</a:t>
            </a:r>
            <a:endParaRPr lang="en-US" altLang="ja-JP" sz="2400" dirty="0">
              <a:latin typeface="Meiryo UI" panose="020B0604030504040204" pitchFamily="50" charset="-128"/>
              <a:ea typeface="Meiryo UI" panose="020B0604030504040204" pitchFamily="50" charset="-128"/>
              <a:cs typeface="+mn-cs"/>
            </a:endParaRPr>
          </a:p>
          <a:p>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0852820-4A26-41AC-96AF-898C5CF81472}"/>
              </a:ext>
            </a:extLst>
          </p:cNvPr>
          <p:cNvSpPr>
            <a:spLocks noGrp="1" noChangeArrowheads="1"/>
          </p:cNvSpPr>
          <p:nvPr>
            <p:ph type="title"/>
          </p:nvPr>
        </p:nvSpPr>
        <p:spPr/>
        <p:txBody>
          <a:bodyPr/>
          <a:lstStyle/>
          <a:p>
            <a:pPr eaLnBrk="1" hangingPunct="1">
              <a:buSzPct val="150000"/>
            </a:pPr>
            <a:r>
              <a:rPr lang="ja-JP" altLang="en-US" b="1" dirty="0">
                <a:latin typeface="メイリオ" panose="020B0604030504040204" pitchFamily="50" charset="-128"/>
                <a:ea typeface="メイリオ" panose="020B0604030504040204" pitchFamily="50" charset="-128"/>
              </a:rPr>
              <a:t>電子メールからの感染</a:t>
            </a:r>
          </a:p>
        </p:txBody>
      </p:sp>
      <p:sp>
        <p:nvSpPr>
          <p:cNvPr id="57347" name="Rectangle 3">
            <a:extLst>
              <a:ext uri="{FF2B5EF4-FFF2-40B4-BE49-F238E27FC236}">
                <a16:creationId xmlns:a16="http://schemas.microsoft.com/office/drawing/2014/main" id="{6A3A52BD-74DB-4736-B45D-D421E9139CD8}"/>
              </a:ext>
            </a:extLst>
          </p:cNvPr>
          <p:cNvSpPr>
            <a:spLocks noGrp="1" noChangeArrowheads="1"/>
          </p:cNvSpPr>
          <p:nvPr>
            <p:ph idx="1"/>
          </p:nvPr>
        </p:nvSpPr>
        <p:spPr>
          <a:xfrm>
            <a:off x="498474" y="1412875"/>
            <a:ext cx="8538021" cy="4924425"/>
          </a:xfrm>
        </p:spPr>
        <p:txBody>
          <a:bodyPr/>
          <a:lstStyle/>
          <a:p>
            <a:pPr eaLnBrk="1" hangingPunct="1">
              <a:buFont typeface="Wingdings" panose="05000000000000000000" pitchFamily="2" charset="2"/>
              <a:buChar char="l"/>
              <a:tabLst>
                <a:tab pos="625475" algn="l"/>
              </a:tabLst>
            </a:pPr>
            <a:r>
              <a:rPr lang="ja-JP" altLang="en-US" sz="2400" dirty="0">
                <a:latin typeface="メイリオ" panose="020B0604030504040204" pitchFamily="50" charset="-128"/>
                <a:ea typeface="メイリオ" panose="020B0604030504040204" pitchFamily="50" charset="-128"/>
              </a:rPr>
              <a:t>メールの添付ファイル</a:t>
            </a:r>
            <a:r>
              <a:rPr lang="en-US" altLang="ja-JP" sz="2400" baseline="300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を開くことにより感染</a:t>
            </a:r>
            <a:endParaRPr lang="en-US" altLang="ja-JP" sz="24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Char char="l"/>
              <a:tabLst>
                <a:tab pos="625475" algn="l"/>
              </a:tabLst>
            </a:pPr>
            <a:r>
              <a:rPr lang="ja-JP" altLang="en-US" sz="2400" dirty="0">
                <a:latin typeface="メイリオ" panose="020B0604030504040204" pitchFamily="50" charset="-128"/>
                <a:ea typeface="メイリオ" panose="020B0604030504040204" pitchFamily="50" charset="-128"/>
              </a:rPr>
              <a:t>メール本文にある</a:t>
            </a:r>
            <a:r>
              <a:rPr lang="en-US" altLang="ja-JP" sz="2400" dirty="0">
                <a:latin typeface="メイリオ" panose="020B0604030504040204" pitchFamily="50" charset="-128"/>
                <a:ea typeface="メイリオ" panose="020B0604030504040204" pitchFamily="50" charset="-128"/>
              </a:rPr>
              <a:t>URL</a:t>
            </a:r>
            <a:r>
              <a:rPr lang="ja-JP" altLang="en-US" sz="2400" dirty="0">
                <a:latin typeface="メイリオ" panose="020B0604030504040204" pitchFamily="50" charset="-128"/>
                <a:ea typeface="メイリオ" panose="020B0604030504040204" pitchFamily="50" charset="-128"/>
              </a:rPr>
              <a:t>のリンク先のサイトにアクセスして感染</a:t>
            </a:r>
            <a:endParaRPr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E4E2020-10A7-4A33-B6D8-4C91487E32ED}"/>
              </a:ext>
            </a:extLst>
          </p:cNvPr>
          <p:cNvSpPr txBox="1"/>
          <p:nvPr/>
        </p:nvSpPr>
        <p:spPr>
          <a:xfrm>
            <a:off x="1128082" y="2924533"/>
            <a:ext cx="7476366"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送信者のパソコンがウイルスに感染していることで、送られてくる</a:t>
            </a:r>
            <a:r>
              <a:rPr lang="ja-JP" altLang="en-US" sz="1600" dirty="0">
                <a:solidFill>
                  <a:srgbClr val="000000"/>
                </a:solidFill>
                <a:latin typeface="Meiryo UI" panose="020B0604030504040204" pitchFamily="50" charset="-128"/>
                <a:ea typeface="Meiryo UI" panose="020B0604030504040204" pitchFamily="50" charset="-128"/>
              </a:rPr>
              <a:t>ファイルが感染していたり、添付ファイルがウイルスそのものである場合もある</a:t>
            </a:r>
            <a:endParaRPr lang="ja-JP" altLang="en-US" sz="1600" dirty="0">
              <a:solidFill>
                <a:srgbClr val="0000FF"/>
              </a:solidFill>
              <a:latin typeface="Meiryo UI" panose="020B0604030504040204" pitchFamily="50" charset="-128"/>
              <a:ea typeface="Meiryo UI" panose="020B0604030504040204" pitchFamily="50" charset="-128"/>
            </a:endParaRPr>
          </a:p>
        </p:txBody>
      </p:sp>
      <p:pic>
        <p:nvPicPr>
          <p:cNvPr id="4" name="グラフィックス 3" descr="クリップ">
            <a:extLst>
              <a:ext uri="{FF2B5EF4-FFF2-40B4-BE49-F238E27FC236}">
                <a16:creationId xmlns:a16="http://schemas.microsoft.com/office/drawing/2014/main" id="{CD425D79-A081-4E9C-B1C9-EED312B42D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840" y="2924944"/>
            <a:ext cx="685800" cy="685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96898FAE-3AFD-4361-8152-D83886B66F47}"/>
              </a:ext>
            </a:extLst>
          </p:cNvPr>
          <p:cNvSpPr>
            <a:spLocks noGrp="1" noChangeArrowheads="1"/>
          </p:cNvSpPr>
          <p:nvPr>
            <p:ph type="title"/>
          </p:nvPr>
        </p:nvSpPr>
        <p:spPr>
          <a:xfrm>
            <a:off x="539750" y="260350"/>
            <a:ext cx="7704658"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電子メールからの感染に対する予防</a:t>
            </a:r>
          </a:p>
        </p:txBody>
      </p:sp>
      <p:sp>
        <p:nvSpPr>
          <p:cNvPr id="61443" name="Rectangle 3">
            <a:extLst>
              <a:ext uri="{FF2B5EF4-FFF2-40B4-BE49-F238E27FC236}">
                <a16:creationId xmlns:a16="http://schemas.microsoft.com/office/drawing/2014/main" id="{31F2877E-0CF8-4E50-8DBA-30FB03354F81}"/>
              </a:ext>
            </a:extLst>
          </p:cNvPr>
          <p:cNvSpPr>
            <a:spLocks noGrp="1" noChangeArrowheads="1"/>
          </p:cNvSpPr>
          <p:nvPr>
            <p:ph idx="1"/>
          </p:nvPr>
        </p:nvSpPr>
        <p:spPr>
          <a:xfrm>
            <a:off x="467544" y="1268760"/>
            <a:ext cx="8645525" cy="4924425"/>
          </a:xfrm>
        </p:spPr>
        <p:txBody>
          <a:bodyPr tIns="0"/>
          <a:lstStyle/>
          <a:p>
            <a:pPr algn="ctr" eaLnBrk="1" hangingPunct="1">
              <a:buFontTx/>
              <a:buNone/>
            </a:pPr>
            <a:endParaRPr lang="ja-JP" altLang="en-US" sz="800" dirty="0">
              <a:latin typeface="メイリオ" panose="020B0604030504040204" pitchFamily="50" charset="-128"/>
              <a:ea typeface="メイリオ" panose="020B0604030504040204" pitchFamily="50" charset="-128"/>
            </a:endParaRPr>
          </a:p>
          <a:p>
            <a:pPr eaLnBrk="1" hangingPunct="1">
              <a:buFontTx/>
              <a:buBlip>
                <a:blip r:embed="rId3"/>
              </a:buBlip>
            </a:pPr>
            <a:r>
              <a:rPr lang="ja-JP" altLang="en-US" sz="2400" dirty="0"/>
              <a:t>ウイルス対策ソフトの正しい運用</a:t>
            </a:r>
          </a:p>
          <a:p>
            <a:pPr eaLnBrk="1" hangingPunct="1">
              <a:buFontTx/>
              <a:buBlip>
                <a:blip r:embed="rId3"/>
              </a:buBlip>
            </a:pPr>
            <a:r>
              <a:rPr lang="en-US" altLang="ja-JP" sz="2400" dirty="0"/>
              <a:t>OS</a:t>
            </a:r>
            <a:r>
              <a:rPr lang="ja-JP" altLang="en-US" sz="2400" dirty="0"/>
              <a:t>やソフトウェアの脆弱性の解消</a:t>
            </a:r>
            <a:endParaRPr lang="en-US" altLang="ja-JP" sz="2400" dirty="0"/>
          </a:p>
          <a:p>
            <a:pPr>
              <a:lnSpc>
                <a:spcPct val="90000"/>
              </a:lnSpc>
              <a:buFontTx/>
              <a:buBlip>
                <a:blip r:embed="rId3"/>
              </a:buBlip>
            </a:pPr>
            <a:r>
              <a:rPr lang="ja-JP" altLang="en-US" sz="2400" dirty="0"/>
              <a:t>メーラーのセキュリティ設定の強化</a:t>
            </a:r>
            <a:br>
              <a:rPr lang="en-US" altLang="ja-JP" sz="2400" dirty="0"/>
            </a:br>
            <a:r>
              <a:rPr lang="en-US" altLang="ja-JP" sz="1600" dirty="0">
                <a:solidFill>
                  <a:srgbClr val="ED656B"/>
                </a:solidFill>
              </a:rPr>
              <a:t>(</a:t>
            </a:r>
            <a:r>
              <a:rPr lang="ja-JP" altLang="en-US" sz="1600" dirty="0">
                <a:solidFill>
                  <a:srgbClr val="ED656B"/>
                </a:solidFill>
              </a:rPr>
              <a:t>外部コンテンツブロック設定など</a:t>
            </a:r>
            <a:r>
              <a:rPr lang="en-US" altLang="ja-JP" sz="1600" dirty="0">
                <a:solidFill>
                  <a:srgbClr val="ED656B"/>
                </a:solidFill>
              </a:rPr>
              <a:t>)</a:t>
            </a:r>
          </a:p>
          <a:p>
            <a:pPr>
              <a:lnSpc>
                <a:spcPct val="90000"/>
              </a:lnSpc>
              <a:buBlip>
                <a:blip r:embed="rId3"/>
              </a:buBlip>
            </a:pPr>
            <a:r>
              <a:rPr lang="ja-JP" altLang="en-US" sz="2400" dirty="0"/>
              <a:t>メール本文はテキスト形式で表示</a:t>
            </a:r>
            <a:br>
              <a:rPr lang="en-US" altLang="ja-JP" sz="2400" dirty="0"/>
            </a:br>
            <a:r>
              <a:rPr lang="ja-JP" altLang="en-US" sz="1600" dirty="0"/>
              <a:t> </a:t>
            </a:r>
            <a:r>
              <a:rPr lang="en-US" altLang="ja-JP" sz="1600" dirty="0">
                <a:solidFill>
                  <a:srgbClr val="ED656B"/>
                </a:solidFill>
              </a:rPr>
              <a:t>(HTML</a:t>
            </a:r>
            <a:r>
              <a:rPr lang="ja-JP" altLang="en-US" sz="1600" dirty="0">
                <a:solidFill>
                  <a:srgbClr val="ED656B"/>
                </a:solidFill>
              </a:rPr>
              <a:t>形式は見栄えは良いが不正な仕掛けが施せる</a:t>
            </a:r>
            <a:r>
              <a:rPr lang="en-US" altLang="ja-JP" sz="1600" dirty="0">
                <a:solidFill>
                  <a:srgbClr val="ED656B"/>
                </a:solidFill>
              </a:rPr>
              <a:t>)</a:t>
            </a:r>
          </a:p>
          <a:p>
            <a:pPr>
              <a:lnSpc>
                <a:spcPct val="90000"/>
              </a:lnSpc>
              <a:buFontTx/>
              <a:buBlip>
                <a:blip r:embed="rId3"/>
              </a:buBlip>
            </a:pPr>
            <a:r>
              <a:rPr lang="ja-JP" altLang="en-US" sz="2400" dirty="0"/>
              <a:t>スパムメールのフィルタリング</a:t>
            </a:r>
            <a:endParaRPr lang="en-US" altLang="ja-JP" sz="2400" dirty="0"/>
          </a:p>
          <a:p>
            <a:pPr marL="0" indent="0">
              <a:lnSpc>
                <a:spcPct val="90000"/>
              </a:lnSpc>
              <a:buNone/>
              <a:tabLst>
                <a:tab pos="450850" algn="l"/>
              </a:tabLst>
            </a:pPr>
            <a:r>
              <a:rPr lang="en-US" altLang="ja-JP" sz="2400" dirty="0"/>
              <a:t>	</a:t>
            </a:r>
            <a:r>
              <a:rPr lang="ja-JP" altLang="en-US" sz="2400" dirty="0"/>
              <a:t>ウイルス感染させられないように</a:t>
            </a:r>
            <a:r>
              <a:rPr lang="en-US" altLang="ja-JP" sz="2400" dirty="0"/>
              <a:t>…</a:t>
            </a:r>
            <a:endParaRPr lang="ja-JP" altLang="en-US" sz="2400" dirty="0"/>
          </a:p>
          <a:p>
            <a:pPr>
              <a:lnSpc>
                <a:spcPct val="90000"/>
              </a:lnSpc>
              <a:buBlip>
                <a:blip r:embed="rId3"/>
              </a:buBlip>
            </a:pPr>
            <a:r>
              <a:rPr lang="ja-JP" altLang="en-US" sz="2400" dirty="0"/>
              <a:t>身に覚えのないメールを開かないように社員教育</a:t>
            </a:r>
          </a:p>
          <a:p>
            <a:pPr>
              <a:lnSpc>
                <a:spcPct val="90000"/>
              </a:lnSpc>
              <a:buBlip>
                <a:blip r:embed="rId3"/>
              </a:buBlip>
            </a:pPr>
            <a:r>
              <a:rPr lang="ja-JP" altLang="en-US" sz="2400" dirty="0"/>
              <a:t>不審なメールに関する情報共有</a:t>
            </a:r>
          </a:p>
        </p:txBody>
      </p:sp>
      <p:sp>
        <p:nvSpPr>
          <p:cNvPr id="5" name="テキスト ボックス 4">
            <a:extLst>
              <a:ext uri="{FF2B5EF4-FFF2-40B4-BE49-F238E27FC236}">
                <a16:creationId xmlns:a16="http://schemas.microsoft.com/office/drawing/2014/main" id="{8FDE166F-79F5-4CA6-9C40-B274B43A0A86}"/>
              </a:ext>
            </a:extLst>
          </p:cNvPr>
          <p:cNvSpPr txBox="1"/>
          <p:nvPr/>
        </p:nvSpPr>
        <p:spPr>
          <a:xfrm>
            <a:off x="3969570" y="5482638"/>
            <a:ext cx="5174430" cy="923330"/>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犯罪被害につながるメール注意喚起</a:t>
            </a:r>
            <a:endParaRPr lang="en-US" altLang="ja-JP" sz="16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一般財団法人 日本サイバー犯罪対策センター公式サイト</a:t>
            </a:r>
            <a:r>
              <a:rPr lang="en-US" altLang="ja-JP" sz="1400" dirty="0">
                <a:latin typeface="Meiryo UI" panose="020B0604030504040204" pitchFamily="50" charset="-128"/>
                <a:ea typeface="Meiryo UI" panose="020B0604030504040204" pitchFamily="50" charset="-128"/>
              </a:rPr>
              <a:t>)</a:t>
            </a:r>
          </a:p>
          <a:p>
            <a:r>
              <a:rPr lang="ja-JP" altLang="en-US" sz="2400" dirty="0">
                <a:latin typeface="メイリオ" panose="020B0604030504040204" pitchFamily="50" charset="-128"/>
                <a:ea typeface="メイリオ"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https://www.jc3.or.jp/topics/virusmail.html</a:t>
            </a:r>
            <a:endParaRPr lang="ja-JP" altLang="en-US" sz="1600" dirty="0">
              <a:solidFill>
                <a:srgbClr val="0000FF"/>
              </a:solidFill>
              <a:latin typeface="Meiryo UI" panose="020B0604030504040204" pitchFamily="50" charset="-128"/>
              <a:ea typeface="Meiryo UI" panose="020B0604030504040204" pitchFamily="50"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23468EE-60C9-4257-AF5C-8A4EE3088FFC}"/>
              </a:ext>
            </a:extLst>
          </p:cNvPr>
          <p:cNvSpPr>
            <a:spLocks noGrp="1" noChangeArrowheads="1"/>
          </p:cNvSpPr>
          <p:nvPr>
            <p:ph type="title"/>
          </p:nvPr>
        </p:nvSpPr>
        <p:spPr/>
        <p:txBody>
          <a:bodyPr/>
          <a:lstStyle/>
          <a:p>
            <a:pPr eaLnBrk="1" hangingPunct="1">
              <a:buSzPct val="150000"/>
            </a:pPr>
            <a:r>
              <a:rPr lang="ja-JP" altLang="en-US" b="1" dirty="0">
                <a:latin typeface="メイリオ" panose="020B0604030504040204" pitchFamily="50" charset="-128"/>
                <a:ea typeface="メイリオ" panose="020B0604030504040204" pitchFamily="50" charset="-128"/>
              </a:rPr>
              <a:t>ウェブサイトからの感染</a:t>
            </a:r>
          </a:p>
        </p:txBody>
      </p:sp>
      <p:sp>
        <p:nvSpPr>
          <p:cNvPr id="63491" name="Rectangle 21">
            <a:extLst>
              <a:ext uri="{FF2B5EF4-FFF2-40B4-BE49-F238E27FC236}">
                <a16:creationId xmlns:a16="http://schemas.microsoft.com/office/drawing/2014/main" id="{49F7F1D1-217F-463B-A53C-D49C20095912}"/>
              </a:ext>
            </a:extLst>
          </p:cNvPr>
          <p:cNvSpPr>
            <a:spLocks noGrp="1" noChangeArrowheads="1"/>
          </p:cNvSpPr>
          <p:nvPr>
            <p:ph idx="1"/>
          </p:nvPr>
        </p:nvSpPr>
        <p:spPr>
          <a:xfrm>
            <a:off x="498474" y="1412875"/>
            <a:ext cx="8250237" cy="4924425"/>
          </a:xfrm>
        </p:spPr>
        <p:txBody>
          <a:bodyPr/>
          <a:lstStyle/>
          <a:p>
            <a:pPr eaLnBrk="1" hangingPunct="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ウイルスが仕掛けられたウェブサイトを閲覧することにより感染</a:t>
            </a:r>
          </a:p>
          <a:p>
            <a:pPr marL="361950" indent="0" eaLnBrk="1" hangingPunct="1">
              <a:buFont typeface="Wingdings" panose="05000000000000000000" pitchFamily="2" charset="2"/>
              <a:buNone/>
            </a:pPr>
            <a:r>
              <a:rPr lang="ja-JP" altLang="en-US" sz="2400" b="1" dirty="0">
                <a:latin typeface="メイリオ" panose="020B0604030504040204" pitchFamily="50" charset="-128"/>
                <a:ea typeface="メイリオ" panose="020B0604030504040204" pitchFamily="50" charset="-128"/>
              </a:rPr>
              <a:t>迷惑メール　インスタントメッセンジャー　</a:t>
            </a:r>
            <a:r>
              <a:rPr lang="en-US" altLang="ja-JP" sz="2400" b="1" dirty="0">
                <a:latin typeface="メイリオ" panose="020B0604030504040204" pitchFamily="50" charset="-128"/>
                <a:ea typeface="メイリオ" panose="020B0604030504040204" pitchFamily="50" charset="-128"/>
              </a:rPr>
              <a:t>SNS</a:t>
            </a:r>
          </a:p>
          <a:p>
            <a:pPr marL="361950" indent="0" eaLnBrk="1" hangingPunct="1">
              <a:buFont typeface="Wingdings" panose="05000000000000000000" pitchFamily="2" charset="2"/>
              <a:buNone/>
            </a:pPr>
            <a:r>
              <a:rPr lang="ja-JP" altLang="en-US" sz="2400" b="1" dirty="0">
                <a:latin typeface="メイリオ" panose="020B0604030504040204" pitchFamily="50" charset="-128"/>
                <a:ea typeface="メイリオ" panose="020B0604030504040204" pitchFamily="50" charset="-128"/>
              </a:rPr>
              <a:t>ブログサイト　アダルトサイト</a:t>
            </a:r>
            <a:endParaRPr lang="en-US" altLang="ja-JP" sz="2400" dirty="0">
              <a:latin typeface="メイリオ" panose="020B0604030504040204" pitchFamily="50" charset="-128"/>
              <a:ea typeface="メイリオ" panose="020B0604030504040204" pitchFamily="50" charset="-128"/>
            </a:endParaRPr>
          </a:p>
          <a:p>
            <a:pPr marL="361950" indent="0" eaLnBrk="1" hangingPunct="1">
              <a:lnSpc>
                <a:spcPts val="3400"/>
              </a:lnSpc>
              <a:buFont typeface="Wingdings" panose="05000000000000000000" pitchFamily="2" charset="2"/>
              <a:buNone/>
            </a:pPr>
            <a:r>
              <a:rPr lang="ja-JP" altLang="en-US" sz="2400" dirty="0">
                <a:latin typeface="メイリオ" panose="020B0604030504040204" pitchFamily="50" charset="-128"/>
                <a:ea typeface="メイリオ" panose="020B0604030504040204" pitchFamily="50" charset="-128"/>
              </a:rPr>
              <a:t>などに記載された不正なリンクから悪意のあるウェブサイトに誘導され感染</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343C751-300E-4D89-B4A3-5BC02344191A}"/>
              </a:ext>
            </a:extLst>
          </p:cNvPr>
          <p:cNvSpPr>
            <a:spLocks noGrp="1" noChangeArrowheads="1"/>
          </p:cNvSpPr>
          <p:nvPr>
            <p:ph type="title"/>
          </p:nvPr>
        </p:nvSpPr>
        <p:spPr>
          <a:xfrm>
            <a:off x="539750" y="260350"/>
            <a:ext cx="8064698" cy="993775"/>
          </a:xfrm>
        </p:spPr>
        <p:txBody>
          <a:bodyPr/>
          <a:lstStyle/>
          <a:p>
            <a:r>
              <a:rPr lang="ja-JP" altLang="en-US" b="1" dirty="0">
                <a:latin typeface="メイリオ" panose="020B0604030504040204" pitchFamily="50" charset="-128"/>
                <a:ea typeface="メイリオ" panose="020B0604030504040204" pitchFamily="50" charset="-128"/>
              </a:rPr>
              <a:t>よく見るサイトが改ざんされて</a:t>
            </a:r>
            <a:r>
              <a:rPr lang="en-US" altLang="ja-JP" b="1"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grpSp>
        <p:nvGrpSpPr>
          <p:cNvPr id="65539" name="グループ化 4">
            <a:extLst>
              <a:ext uri="{FF2B5EF4-FFF2-40B4-BE49-F238E27FC236}">
                <a16:creationId xmlns:a16="http://schemas.microsoft.com/office/drawing/2014/main" id="{1D074073-B601-47EC-AC1B-278C887BA122}"/>
              </a:ext>
            </a:extLst>
          </p:cNvPr>
          <p:cNvGrpSpPr>
            <a:grpSpLocks noChangeAspect="1"/>
          </p:cNvGrpSpPr>
          <p:nvPr/>
        </p:nvGrpSpPr>
        <p:grpSpPr bwMode="auto">
          <a:xfrm>
            <a:off x="395289" y="1340768"/>
            <a:ext cx="8157973" cy="4561332"/>
            <a:chOff x="539750" y="1712937"/>
            <a:chExt cx="8280400" cy="4524375"/>
          </a:xfrm>
        </p:grpSpPr>
        <p:pic>
          <p:nvPicPr>
            <p:cNvPr id="65540" name="Picture 4" descr="11_【2位】とまらない！ウェブサイトを経由した攻撃">
              <a:extLst>
                <a:ext uri="{FF2B5EF4-FFF2-40B4-BE49-F238E27FC236}">
                  <a16:creationId xmlns:a16="http://schemas.microsoft.com/office/drawing/2014/main" id="{FBFC4884-4B1B-4E76-BE5C-6BF512A366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712937"/>
              <a:ext cx="82804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5">
              <a:extLst>
                <a:ext uri="{FF2B5EF4-FFF2-40B4-BE49-F238E27FC236}">
                  <a16:creationId xmlns:a16="http://schemas.microsoft.com/office/drawing/2014/main" id="{6DB44635-AE8B-401B-B870-A17AD61B1FDD}"/>
                </a:ext>
              </a:extLst>
            </p:cNvPr>
            <p:cNvSpPr txBox="1">
              <a:spLocks noChangeArrowheads="1"/>
            </p:cNvSpPr>
            <p:nvPr/>
          </p:nvSpPr>
          <p:spPr bwMode="auto">
            <a:xfrm>
              <a:off x="2124075" y="2205038"/>
              <a:ext cx="2232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ClrTx/>
                <a:buFontTx/>
                <a:buNone/>
              </a:pPr>
              <a:r>
                <a:rPr lang="ja-JP" altLang="en-US" sz="1400" dirty="0">
                  <a:latin typeface="メイリオ" panose="020B0604030504040204" pitchFamily="50" charset="-128"/>
                  <a:ea typeface="メイリオ" panose="020B0604030504040204" pitchFamily="50" charset="-128"/>
                </a:rPr>
                <a:t>の仕組みで改ざん</a:t>
              </a:r>
            </a:p>
          </p:txBody>
        </p:sp>
        <p:sp>
          <p:nvSpPr>
            <p:cNvPr id="65542" name="Text Box 6">
              <a:extLst>
                <a:ext uri="{FF2B5EF4-FFF2-40B4-BE49-F238E27FC236}">
                  <a16:creationId xmlns:a16="http://schemas.microsoft.com/office/drawing/2014/main" id="{26974BB2-3766-4550-B10F-8FADF966C833}"/>
                </a:ext>
              </a:extLst>
            </p:cNvPr>
            <p:cNvSpPr txBox="1">
              <a:spLocks noChangeArrowheads="1"/>
            </p:cNvSpPr>
            <p:nvPr/>
          </p:nvSpPr>
          <p:spPr bwMode="auto">
            <a:xfrm>
              <a:off x="6156325" y="2205038"/>
              <a:ext cx="2232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ClrTx/>
                <a:buFontTx/>
                <a:buNone/>
              </a:pPr>
              <a:r>
                <a:rPr lang="ja-JP" altLang="en-US" sz="1400" dirty="0">
                  <a:latin typeface="メイリオ" panose="020B0604030504040204" pitchFamily="50" charset="-128"/>
                  <a:ea typeface="メイリオ" panose="020B0604030504040204" pitchFamily="50" charset="-128"/>
                </a:rPr>
                <a:t>で改ざん</a:t>
              </a:r>
            </a:p>
          </p:txBody>
        </p:sp>
      </p:grpSp>
      <p:sp>
        <p:nvSpPr>
          <p:cNvPr id="2" name="テキスト ボックス 1">
            <a:extLst>
              <a:ext uri="{FF2B5EF4-FFF2-40B4-BE49-F238E27FC236}">
                <a16:creationId xmlns:a16="http://schemas.microsoft.com/office/drawing/2014/main" id="{34F0AF76-19AF-422D-94F6-97CB2AE10387}"/>
              </a:ext>
            </a:extLst>
          </p:cNvPr>
          <p:cNvSpPr txBox="1"/>
          <p:nvPr/>
        </p:nvSpPr>
        <p:spPr>
          <a:xfrm>
            <a:off x="323528" y="5838363"/>
            <a:ext cx="8928992" cy="584775"/>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ガンブラー</a:t>
            </a:r>
            <a:r>
              <a:rPr lang="en-US" altLang="ja-JP" sz="1600" b="1"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ウェブ経由でパソコンにウイルスを感染させようとする攻撃手法</a:t>
            </a:r>
            <a:endParaRPr lang="en-US" altLang="ja-JP" sz="1600" dirty="0">
              <a:latin typeface="Meiryo UI" panose="020B0604030504040204" pitchFamily="50" charset="-128"/>
              <a:ea typeface="Meiryo UI" panose="020B0604030504040204" pitchFamily="50" charset="-128"/>
            </a:endParaRPr>
          </a:p>
          <a:p>
            <a:pPr>
              <a:tabLst>
                <a:tab pos="1793875" algn="l"/>
              </a:tabLst>
            </a:pPr>
            <a:r>
              <a:rPr lang="en-US" altLang="ja-JP" sz="1600" b="1" dirty="0">
                <a:latin typeface="Meiryo UI" panose="020B0604030504040204" pitchFamily="50" charset="-128"/>
                <a:ea typeface="Meiryo UI" panose="020B0604030504040204" pitchFamily="50" charset="-128"/>
              </a:rPr>
              <a:t>SQL</a:t>
            </a:r>
            <a:r>
              <a:rPr lang="ja-JP" altLang="en-US" sz="1600" b="1" dirty="0">
                <a:latin typeface="Meiryo UI" panose="020B0604030504040204" pitchFamily="50" charset="-128"/>
                <a:ea typeface="Meiryo UI" panose="020B0604030504040204" pitchFamily="50" charset="-128"/>
              </a:rPr>
              <a:t>インジェクション</a:t>
            </a:r>
            <a:r>
              <a:rPr lang="en-US" altLang="ja-JP" sz="1600" b="1"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データベースを不正に操作して重要な情報を盗んだりウェブサイトを改ざんする攻撃手法</a:t>
            </a:r>
            <a:endParaRPr kumimoji="1" lang="ja-JP" altLang="en-US" sz="1600" dirty="0">
              <a:latin typeface="Meiryo UI" panose="020B0604030504040204" pitchFamily="50" charset="-128"/>
              <a:ea typeface="Meiryo UI" panose="020B0604030504040204" pitchFamily="50"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4">
            <a:extLst>
              <a:ext uri="{FF2B5EF4-FFF2-40B4-BE49-F238E27FC236}">
                <a16:creationId xmlns:a16="http://schemas.microsoft.com/office/drawing/2014/main" id="{0EFCD1B4-300F-4346-A164-195CEBA66524}"/>
              </a:ext>
            </a:extLst>
          </p:cNvPr>
          <p:cNvSpPr>
            <a:spLocks noGrp="1" noChangeArrowheads="1"/>
          </p:cNvSpPr>
          <p:nvPr>
            <p:ph type="title"/>
          </p:nvPr>
        </p:nvSpPr>
        <p:spPr>
          <a:xfrm>
            <a:off x="539750" y="260350"/>
            <a:ext cx="7672683" cy="993775"/>
          </a:xfrm>
        </p:spPr>
        <p:txBody>
          <a:bodyPr/>
          <a:lstStyle/>
          <a:p>
            <a:pPr>
              <a:defRPr/>
            </a:pPr>
            <a:r>
              <a:rPr lang="ja-JP" altLang="en-US" b="1" dirty="0">
                <a:latin typeface="メイリオ" panose="020B0604030504040204" pitchFamily="50" charset="-128"/>
                <a:ea typeface="メイリオ" panose="020B0604030504040204" pitchFamily="50" charset="-128"/>
              </a:rPr>
              <a:t>情報セキュリティ対策はなぜ必要？</a:t>
            </a:r>
          </a:p>
        </p:txBody>
      </p:sp>
      <p:sp>
        <p:nvSpPr>
          <p:cNvPr id="13315" name="Rectangle 3">
            <a:extLst>
              <a:ext uri="{FF2B5EF4-FFF2-40B4-BE49-F238E27FC236}">
                <a16:creationId xmlns:a16="http://schemas.microsoft.com/office/drawing/2014/main" id="{83E72F2C-7F71-4289-9B46-4B43009AF9CC}"/>
              </a:ext>
            </a:extLst>
          </p:cNvPr>
          <p:cNvSpPr>
            <a:spLocks noGrp="1" noChangeArrowheads="1"/>
          </p:cNvSpPr>
          <p:nvPr>
            <p:ph idx="1"/>
          </p:nvPr>
        </p:nvSpPr>
        <p:spPr>
          <a:xfrm>
            <a:off x="338740" y="1661103"/>
            <a:ext cx="8928992" cy="4924425"/>
          </a:xfrm>
        </p:spPr>
        <p:txBody>
          <a:bodyPr/>
          <a:lstStyle/>
          <a:p>
            <a:pPr>
              <a:buFont typeface="Wingdings" panose="05000000000000000000" pitchFamily="2" charset="2"/>
              <a:buChar char="l"/>
            </a:pPr>
            <a:r>
              <a:rPr lang="en-US" altLang="ja-JP" sz="2400" dirty="0"/>
              <a:t>IT</a:t>
            </a:r>
            <a:r>
              <a:rPr lang="ja-JP" altLang="en-US" sz="2400" dirty="0">
                <a:latin typeface="メイリオ" panose="020B0604030504040204" pitchFamily="50" charset="-128"/>
                <a:ea typeface="メイリオ" panose="020B0604030504040204" pitchFamily="50" charset="-128"/>
              </a:rPr>
              <a:t>活用がビジネスに利益をもたらす一方で、サイバー攻撃や従業員の不注意などによる損害が多発しています。</a:t>
            </a:r>
            <a:endParaRPr lang="en-US" altLang="ja-JP" sz="2400" dirty="0">
              <a:latin typeface="メイリオ" panose="020B0604030504040204" pitchFamily="50" charset="-128"/>
              <a:ea typeface="メイリオ" panose="020B0604030504040204" pitchFamily="50" charset="-128"/>
            </a:endParaRPr>
          </a:p>
          <a:p>
            <a:pPr>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近年増加しているサイバー攻撃は金銭窃取などを目的としていることが多く日々巧妙化、複雑化、悪質化しています。</a:t>
            </a:r>
            <a:endParaRPr lang="en-US" altLang="ja-JP" sz="2400" dirty="0">
              <a:latin typeface="メイリオ" panose="020B0604030504040204" pitchFamily="50" charset="-128"/>
              <a:ea typeface="メイリオ" panose="020B0604030504040204" pitchFamily="50" charset="-128"/>
            </a:endParaRPr>
          </a:p>
          <a:p>
            <a:pPr>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組織の損害を未然に防ぐために、今や情報セキュリティ対策は必須です。</a:t>
            </a:r>
            <a:endParaRPr lang="en-US" altLang="ja-JP" sz="2400" dirty="0">
              <a:latin typeface="メイリオ" panose="020B0604030504040204" pitchFamily="50" charset="-128"/>
              <a:ea typeface="メイリオ" panose="020B0604030504040204" pitchFamily="50"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3">
            <a:extLst>
              <a:ext uri="{FF2B5EF4-FFF2-40B4-BE49-F238E27FC236}">
                <a16:creationId xmlns:a16="http://schemas.microsoft.com/office/drawing/2014/main" id="{11C9DB89-DC49-47A2-8D33-061806EAE17D}"/>
              </a:ext>
            </a:extLst>
          </p:cNvPr>
          <p:cNvSpPr>
            <a:spLocks noGrp="1" noChangeArrowheads="1"/>
          </p:cNvSpPr>
          <p:nvPr>
            <p:ph idx="1"/>
          </p:nvPr>
        </p:nvSpPr>
        <p:spPr>
          <a:xfrm>
            <a:off x="395536" y="1412875"/>
            <a:ext cx="8748463" cy="4924425"/>
          </a:xfrm>
        </p:spPr>
        <p:txBody>
          <a:bodyPr/>
          <a:lstStyle/>
          <a:p>
            <a:pPr algn="ctr" eaLnBrk="1" hangingPunct="1">
              <a:buFontTx/>
              <a:buNone/>
            </a:pPr>
            <a:endParaRPr lang="ja-JP" altLang="en-US" sz="800" dirty="0">
              <a:latin typeface="メイリオ" panose="020B0604030504040204" pitchFamily="50" charset="-128"/>
              <a:ea typeface="メイリオ" panose="020B0604030504040204" pitchFamily="50" charset="-128"/>
            </a:endParaRPr>
          </a:p>
          <a:p>
            <a:pPr eaLnBrk="1" hangingPunct="1">
              <a:buFontTx/>
              <a:buBlip>
                <a:blip r:embed="rId3"/>
              </a:buBlip>
            </a:pPr>
            <a:r>
              <a:rPr lang="ja-JP" altLang="en-US" sz="2400" dirty="0"/>
              <a:t>ウイルス対策ソフトの正しい運用</a:t>
            </a:r>
          </a:p>
          <a:p>
            <a:pPr eaLnBrk="1" hangingPunct="1">
              <a:buBlip>
                <a:blip r:embed="rId3"/>
              </a:buBlip>
            </a:pPr>
            <a:r>
              <a:rPr lang="en-US" altLang="ja-JP" sz="2400" dirty="0"/>
              <a:t>OS</a:t>
            </a:r>
            <a:r>
              <a:rPr lang="ja-JP" altLang="en-US" sz="2400" dirty="0"/>
              <a:t>やソフトウェアの脆弱性の解消</a:t>
            </a:r>
            <a:endParaRPr lang="en-US" altLang="ja-JP" sz="2400" dirty="0"/>
          </a:p>
          <a:p>
            <a:pPr eaLnBrk="1" hangingPunct="1">
              <a:lnSpc>
                <a:spcPct val="90000"/>
              </a:lnSpc>
              <a:buBlip>
                <a:blip r:embed="rId3"/>
              </a:buBlip>
            </a:pPr>
            <a:r>
              <a:rPr lang="ja-JP" altLang="en-US" sz="2400" dirty="0"/>
              <a:t>ブラウザのセキュリティ設定を強化する</a:t>
            </a:r>
            <a:br>
              <a:rPr lang="en-US" altLang="ja-JP" sz="2400" dirty="0"/>
            </a:b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例えば必要時以外のスクリプトの抑止、不要なアドオンの抑止など</a:t>
            </a:r>
            <a:r>
              <a:rPr lang="en-US" altLang="ja-JP" sz="1600" dirty="0">
                <a:latin typeface="Meiryo UI" panose="020B0604030504040204" pitchFamily="50" charset="-128"/>
                <a:ea typeface="Meiryo UI" panose="020B0604030504040204" pitchFamily="50" charset="-128"/>
              </a:rPr>
              <a:t>)</a:t>
            </a:r>
          </a:p>
          <a:p>
            <a:pPr>
              <a:lnSpc>
                <a:spcPct val="90000"/>
              </a:lnSpc>
              <a:buFontTx/>
              <a:buBlip>
                <a:blip r:embed="rId3"/>
              </a:buBlip>
            </a:pPr>
            <a:r>
              <a:rPr lang="ja-JP" altLang="en-US" sz="2400" dirty="0"/>
              <a:t>ウェブフィルタリングの利用</a:t>
            </a:r>
            <a:endParaRPr lang="en-US" altLang="ja-JP" sz="2400" dirty="0"/>
          </a:p>
          <a:p>
            <a:pPr marL="0" indent="0">
              <a:lnSpc>
                <a:spcPct val="90000"/>
              </a:lnSpc>
              <a:spcBef>
                <a:spcPts val="1800"/>
              </a:spcBef>
              <a:buNone/>
            </a:pPr>
            <a:r>
              <a:rPr lang="ja-JP" altLang="en-US" sz="2400" dirty="0">
                <a:solidFill>
                  <a:srgbClr val="ED656B"/>
                </a:solidFill>
                <a:latin typeface="メイリオ" panose="020B0604030504040204" pitchFamily="50" charset="-128"/>
                <a:ea typeface="メイリオ" panose="020B0604030504040204" pitchFamily="50" charset="-128"/>
                <a:cs typeface="+mj-cs"/>
              </a:rPr>
              <a:t>悪意あるサイトにアクセスしないために</a:t>
            </a:r>
            <a:r>
              <a:rPr lang="en-US" altLang="ja-JP" sz="2400" dirty="0">
                <a:solidFill>
                  <a:srgbClr val="ED656B"/>
                </a:solidFill>
                <a:latin typeface="メイリオ" panose="020B0604030504040204" pitchFamily="50" charset="-128"/>
                <a:ea typeface="メイリオ" panose="020B0604030504040204" pitchFamily="50" charset="-128"/>
                <a:cs typeface="+mj-cs"/>
              </a:rPr>
              <a:t>…</a:t>
            </a:r>
            <a:endParaRPr lang="ja-JP" altLang="en-US" sz="2400" dirty="0">
              <a:solidFill>
                <a:srgbClr val="ED656B"/>
              </a:solidFill>
              <a:latin typeface="メイリオ" panose="020B0604030504040204" pitchFamily="50" charset="-128"/>
              <a:ea typeface="メイリオ" panose="020B0604030504040204" pitchFamily="50" charset="-128"/>
              <a:cs typeface="+mj-cs"/>
            </a:endParaRPr>
          </a:p>
          <a:p>
            <a:pPr>
              <a:lnSpc>
                <a:spcPct val="90000"/>
              </a:lnSpc>
              <a:buBlip>
                <a:blip r:embed="rId3"/>
              </a:buBlip>
            </a:pPr>
            <a:r>
              <a:rPr lang="ja-JP" altLang="en-US" sz="2400" dirty="0"/>
              <a:t>不審なサイトにアクセスしないように社員教育</a:t>
            </a:r>
          </a:p>
          <a:p>
            <a:pPr>
              <a:lnSpc>
                <a:spcPct val="90000"/>
              </a:lnSpc>
              <a:buBlip>
                <a:blip r:embed="rId3"/>
              </a:buBlip>
            </a:pPr>
            <a:r>
              <a:rPr lang="ja-JP" altLang="en-US" sz="2400" dirty="0"/>
              <a:t>不審なサイトに関する情報共有</a:t>
            </a:r>
            <a:endParaRPr lang="en-US" altLang="ja-JP" sz="2400" dirty="0"/>
          </a:p>
          <a:p>
            <a:pPr>
              <a:lnSpc>
                <a:spcPct val="90000"/>
              </a:lnSpc>
              <a:buBlip>
                <a:blip r:embed="rId3"/>
              </a:buBlip>
            </a:pPr>
            <a:r>
              <a:rPr lang="ja-JP" altLang="en-US" sz="2400" dirty="0"/>
              <a:t>スマホアプリは公式マーケットなど信頼できるサイトからインストール</a:t>
            </a:r>
            <a:endParaRPr lang="en-US" altLang="ja-JP" sz="2400" dirty="0"/>
          </a:p>
        </p:txBody>
      </p:sp>
      <p:sp>
        <p:nvSpPr>
          <p:cNvPr id="67586" name="Rectangle 2">
            <a:extLst>
              <a:ext uri="{FF2B5EF4-FFF2-40B4-BE49-F238E27FC236}">
                <a16:creationId xmlns:a16="http://schemas.microsoft.com/office/drawing/2014/main" id="{FFA51ACC-46C2-4147-BD14-C931F0705854}"/>
              </a:ext>
            </a:extLst>
          </p:cNvPr>
          <p:cNvSpPr>
            <a:spLocks noGrp="1" noChangeArrowheads="1"/>
          </p:cNvSpPr>
          <p:nvPr>
            <p:ph type="title"/>
          </p:nvPr>
        </p:nvSpPr>
        <p:spPr>
          <a:xfrm>
            <a:off x="107504" y="260648"/>
            <a:ext cx="8105775"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ウェブサイトからの感染に対する予防</a:t>
            </a:r>
          </a:p>
        </p:txBody>
      </p:sp>
    </p:spTree>
    <p:extLst>
      <p:ext uri="{BB962C8B-B14F-4D97-AF65-F5344CB8AC3E}">
        <p14:creationId xmlns:p14="http://schemas.microsoft.com/office/powerpoint/2010/main" val="3171946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a:extLst>
              <a:ext uri="{FF2B5EF4-FFF2-40B4-BE49-F238E27FC236}">
                <a16:creationId xmlns:a16="http://schemas.microsoft.com/office/drawing/2014/main" id="{0A7D01EB-E31A-42F3-BCB6-1E721A1771A0}"/>
              </a:ext>
            </a:extLst>
          </p:cNvPr>
          <p:cNvSpPr>
            <a:spLocks noGrp="1" noChangeArrowheads="1"/>
          </p:cNvSpPr>
          <p:nvPr>
            <p:ph idx="1"/>
          </p:nvPr>
        </p:nvSpPr>
        <p:spPr>
          <a:xfrm>
            <a:off x="540000" y="1268761"/>
            <a:ext cx="8460000" cy="4248472"/>
          </a:xfrm>
        </p:spPr>
        <p:txBody>
          <a:bodyPr/>
          <a:lstStyle/>
          <a:p>
            <a:pPr algn="ctr" eaLnBrk="1" hangingPunct="1">
              <a:buFontTx/>
              <a:buNone/>
            </a:pPr>
            <a:endParaRPr lang="ja-JP" altLang="en-US" sz="800" dirty="0">
              <a:latin typeface="メイリオ" panose="020B0604030504040204" pitchFamily="50" charset="-128"/>
              <a:ea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ウェブサイトが本物のウェブサイトであることを確認する方法に「</a:t>
            </a:r>
            <a:r>
              <a:rPr lang="en-US" altLang="ja-JP" sz="2400" dirty="0">
                <a:latin typeface="メイリオ" panose="020B0604030504040204" pitchFamily="50" charset="-128"/>
              </a:rPr>
              <a:t>SSL</a:t>
            </a:r>
            <a:r>
              <a:rPr lang="ja-JP" altLang="en-US" sz="2400" dirty="0">
                <a:latin typeface="メイリオ" panose="020B0604030504040204" pitchFamily="50" charset="-128"/>
              </a:rPr>
              <a:t>サーバ証明書」があります。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a:t>
            </a:r>
            <a:r>
              <a:rPr lang="en-US" altLang="ja-JP" sz="2400" dirty="0">
                <a:latin typeface="メイリオ" panose="020B0604030504040204" pitchFamily="50" charset="-128"/>
              </a:rPr>
              <a:t>SSL</a:t>
            </a:r>
            <a:r>
              <a:rPr lang="ja-JP" altLang="en-US" sz="2400" dirty="0">
                <a:latin typeface="メイリオ" panose="020B0604030504040204" pitchFamily="50" charset="-128"/>
              </a:rPr>
              <a:t>サーバ証明書」とは、ウェブサイトの身元を明示するためのもので、ブラウザの鍵マークをクリックすることでサイトの運営組織を確認することができます。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latin typeface="メイリオ" panose="020B0604030504040204" pitchFamily="50" charset="-128"/>
              </a:rPr>
              <a:t>不審なサイトを見分ける方法のひとつとして有効ですが、誰でも取得できる「</a:t>
            </a:r>
            <a:r>
              <a:rPr lang="en-US" altLang="ja-JP" sz="2400" dirty="0">
                <a:latin typeface="メイリオ" panose="020B0604030504040204" pitchFamily="50" charset="-128"/>
              </a:rPr>
              <a:t>SSL</a:t>
            </a:r>
            <a:r>
              <a:rPr lang="ja-JP" altLang="en-US" sz="2400" dirty="0">
                <a:latin typeface="メイリオ" panose="020B0604030504040204" pitchFamily="50" charset="-128"/>
              </a:rPr>
              <a:t>サーバ証明書」を使った詐欺サイトもあるので証明書の種類も確認するようにしましょう。</a:t>
            </a:r>
            <a:endParaRPr lang="en-US" altLang="ja-JP" sz="2400" dirty="0">
              <a:latin typeface="メイリオ" panose="020B0604030504040204" pitchFamily="50" charset="-128"/>
            </a:endParaRPr>
          </a:p>
          <a:p>
            <a:pPr marL="0" indent="0" eaLnBrk="1" hangingPunct="1">
              <a:buNone/>
            </a:pPr>
            <a:endParaRPr lang="ja-JP" altLang="en-US" sz="1200" b="1" dirty="0">
              <a:latin typeface="メイリオ" panose="020B0604030504040204" pitchFamily="50" charset="-128"/>
            </a:endParaRPr>
          </a:p>
        </p:txBody>
      </p:sp>
      <p:sp>
        <p:nvSpPr>
          <p:cNvPr id="67586" name="Rectangle 2">
            <a:extLst>
              <a:ext uri="{FF2B5EF4-FFF2-40B4-BE49-F238E27FC236}">
                <a16:creationId xmlns:a16="http://schemas.microsoft.com/office/drawing/2014/main" id="{FFA51ACC-46C2-4147-BD14-C931F0705854}"/>
              </a:ext>
            </a:extLst>
          </p:cNvPr>
          <p:cNvSpPr>
            <a:spLocks noGrp="1" noChangeArrowheads="1"/>
          </p:cNvSpPr>
          <p:nvPr>
            <p:ph type="title"/>
          </p:nvPr>
        </p:nvSpPr>
        <p:spPr>
          <a:xfrm>
            <a:off x="539750" y="260350"/>
            <a:ext cx="7345363" cy="993775"/>
          </a:xfrm>
        </p:spPr>
        <p:txBody>
          <a:bodyPr/>
          <a:lstStyle/>
          <a:p>
            <a:pPr eaLnBrk="1" hangingPunct="1"/>
            <a:r>
              <a:rPr lang="ja-JP" altLang="en-US" b="1" dirty="0">
                <a:latin typeface="メイリオ" panose="020B0604030504040204" pitchFamily="50" charset="-128"/>
                <a:ea typeface="メイリオ" panose="020B0604030504040204" pitchFamily="50" charset="-128"/>
              </a:rPr>
              <a:t>ウェブサイトの実在性確認</a:t>
            </a:r>
          </a:p>
        </p:txBody>
      </p:sp>
      <p:sp>
        <p:nvSpPr>
          <p:cNvPr id="49" name="テキスト ボックス 48">
            <a:extLst>
              <a:ext uri="{FF2B5EF4-FFF2-40B4-BE49-F238E27FC236}">
                <a16:creationId xmlns:a16="http://schemas.microsoft.com/office/drawing/2014/main" id="{AAC16BF8-662B-4A01-8EFA-0B449151CC61}"/>
              </a:ext>
            </a:extLst>
          </p:cNvPr>
          <p:cNvSpPr txBox="1"/>
          <p:nvPr/>
        </p:nvSpPr>
        <p:spPr>
          <a:xfrm>
            <a:off x="250136" y="5661248"/>
            <a:ext cx="5473992" cy="954107"/>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SSL/TLS</a:t>
            </a:r>
            <a:r>
              <a:rPr lang="ja-JP" altLang="en-US" sz="1600" dirty="0">
                <a:latin typeface="Meiryo UI" panose="020B0604030504040204" pitchFamily="50" charset="-128"/>
                <a:ea typeface="Meiryo UI" panose="020B0604030504040204" pitchFamily="50" charset="-128"/>
              </a:rPr>
              <a:t>サーバ証明書とは</a:t>
            </a:r>
            <a:endParaRPr lang="en-US" altLang="ja-JP" sz="1600" dirty="0">
              <a:latin typeface="Meiryo UI" panose="020B0604030504040204" pitchFamily="50" charset="-128"/>
              <a:ea typeface="Meiryo UI" panose="020B0604030504040204" pitchFamily="50" charset="-128"/>
            </a:endParaRPr>
          </a:p>
          <a:p>
            <a:r>
              <a:rPr lang="zh-TW" altLang="en-US" sz="1600" dirty="0">
                <a:latin typeface="Meiryo UI" panose="020B0604030504040204" pitchFamily="50" charset="-128"/>
                <a:ea typeface="Meiryo UI" panose="020B0604030504040204" pitchFamily="50" charset="-128"/>
              </a:rPr>
              <a:t>一般財団法人日本情報経済社会推進協会 </a:t>
            </a:r>
            <a:r>
              <a:rPr lang="ja-JP" altLang="en-US" sz="1600" dirty="0">
                <a:latin typeface="Meiryo UI" panose="020B0604030504040204" pitchFamily="50" charset="-128"/>
                <a:ea typeface="Meiryo UI" panose="020B0604030504040204" pitchFamily="50" charset="-128"/>
              </a:rPr>
              <a:t>公式サイトから</a:t>
            </a:r>
            <a:endParaRPr lang="en-US" altLang="ja-JP" sz="1600" dirty="0">
              <a:latin typeface="Meiryo UI" panose="020B0604030504040204" pitchFamily="50" charset="-128"/>
              <a:ea typeface="Meiryo UI" panose="020B0604030504040204" pitchFamily="50" charset="-128"/>
            </a:endParaRPr>
          </a:p>
          <a:p>
            <a:r>
              <a:rPr lang="ja-JP" altLang="en-US" sz="2400" dirty="0">
                <a:latin typeface="メイリオ" panose="020B0604030504040204" pitchFamily="50" charset="-128"/>
                <a:ea typeface="メイリオ"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https://itc.jipdec.or.jp/ssl/ssl_cert.html</a:t>
            </a:r>
            <a:endParaRPr lang="ja-JP" altLang="en-US" sz="1600" dirty="0">
              <a:solidFill>
                <a:srgbClr val="0000FF"/>
              </a:solidFill>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698E2E13-D5A9-4A9F-BFF9-73D6ECD5F5C5}"/>
              </a:ext>
            </a:extLst>
          </p:cNvPr>
          <p:cNvGrpSpPr/>
          <p:nvPr/>
        </p:nvGrpSpPr>
        <p:grpSpPr>
          <a:xfrm>
            <a:off x="3366348" y="4725144"/>
            <a:ext cx="5598140" cy="1788866"/>
            <a:chOff x="3510364" y="4797152"/>
            <a:chExt cx="5598140" cy="1788866"/>
          </a:xfrm>
        </p:grpSpPr>
        <p:pic>
          <p:nvPicPr>
            <p:cNvPr id="3" name="図 2">
              <a:extLst>
                <a:ext uri="{FF2B5EF4-FFF2-40B4-BE49-F238E27FC236}">
                  <a16:creationId xmlns:a16="http://schemas.microsoft.com/office/drawing/2014/main" id="{C3237A70-6453-4B86-B4FC-3E7ADCF414CA}"/>
                </a:ext>
              </a:extLst>
            </p:cNvPr>
            <p:cNvPicPr>
              <a:picLocks noChangeAspect="1"/>
            </p:cNvPicPr>
            <p:nvPr/>
          </p:nvPicPr>
          <p:blipFill>
            <a:blip r:embed="rId3"/>
            <a:stretch>
              <a:fillRect/>
            </a:stretch>
          </p:blipFill>
          <p:spPr>
            <a:xfrm>
              <a:off x="5460429" y="5376343"/>
              <a:ext cx="3648075" cy="1209675"/>
            </a:xfrm>
            <a:prstGeom prst="rect">
              <a:avLst/>
            </a:prstGeom>
          </p:spPr>
        </p:pic>
        <p:pic>
          <p:nvPicPr>
            <p:cNvPr id="50" name="図 49">
              <a:extLst>
                <a:ext uri="{FF2B5EF4-FFF2-40B4-BE49-F238E27FC236}">
                  <a16:creationId xmlns:a16="http://schemas.microsoft.com/office/drawing/2014/main" id="{F65E2A46-6458-4F62-B0E4-575656718D85}"/>
                </a:ext>
              </a:extLst>
            </p:cNvPr>
            <p:cNvPicPr>
              <a:picLocks noChangeAspect="1"/>
            </p:cNvPicPr>
            <p:nvPr/>
          </p:nvPicPr>
          <p:blipFill>
            <a:blip r:embed="rId4"/>
            <a:stretch>
              <a:fillRect/>
            </a:stretch>
          </p:blipFill>
          <p:spPr>
            <a:xfrm>
              <a:off x="7614380" y="4797152"/>
              <a:ext cx="1383030" cy="1697355"/>
            </a:xfrm>
            <a:prstGeom prst="rect">
              <a:avLst/>
            </a:prstGeom>
          </p:spPr>
        </p:pic>
        <p:sp>
          <p:nvSpPr>
            <p:cNvPr id="2" name="吹き出し: 角を丸めた四角形 1">
              <a:extLst>
                <a:ext uri="{FF2B5EF4-FFF2-40B4-BE49-F238E27FC236}">
                  <a16:creationId xmlns:a16="http://schemas.microsoft.com/office/drawing/2014/main" id="{FA53E604-EC4E-4431-B4BC-DDC9A0451440}"/>
                </a:ext>
              </a:extLst>
            </p:cNvPr>
            <p:cNvSpPr/>
            <p:nvPr/>
          </p:nvSpPr>
          <p:spPr bwMode="auto">
            <a:xfrm>
              <a:off x="3510364" y="4910331"/>
              <a:ext cx="3960000" cy="360000"/>
            </a:xfrm>
            <a:prstGeom prst="wedgeRoundRectCallout">
              <a:avLst>
                <a:gd name="adj1" fmla="val 8603"/>
                <a:gd name="adj2" fmla="val 106831"/>
                <a:gd name="adj3" fmla="val 16667"/>
              </a:avLst>
            </a:prstGeom>
            <a:solidFill>
              <a:srgbClr val="ED656B"/>
            </a:solidFill>
            <a:ln w="254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1" hangingPunct="1"/>
              <a:r>
                <a:rPr lang="ja-JP" altLang="en-US" sz="1600" dirty="0">
                  <a:solidFill>
                    <a:schemeClr val="bg1"/>
                  </a:solidFill>
                  <a:latin typeface="Meiryo UI" panose="020B0604030504040204" pitchFamily="50" charset="-128"/>
                  <a:ea typeface="Meiryo UI" panose="020B0604030504040204" pitchFamily="50" charset="-128"/>
                </a:rPr>
                <a:t>鍵マークをクリックしてサーバ証明書を確認！</a:t>
              </a:r>
              <a:endParaRPr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楕円 3">
              <a:extLst>
                <a:ext uri="{FF2B5EF4-FFF2-40B4-BE49-F238E27FC236}">
                  <a16:creationId xmlns:a16="http://schemas.microsoft.com/office/drawing/2014/main" id="{7642AFA1-0788-4529-8495-ED9CD4332BCE}"/>
                </a:ext>
              </a:extLst>
            </p:cNvPr>
            <p:cNvSpPr/>
            <p:nvPr/>
          </p:nvSpPr>
          <p:spPr bwMode="auto">
            <a:xfrm>
              <a:off x="5670068" y="5441147"/>
              <a:ext cx="288032" cy="277742"/>
            </a:xfrm>
            <a:prstGeom prst="ellipse">
              <a:avLst/>
            </a:prstGeom>
            <a:noFill/>
            <a:ln w="25400"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ja-JP" altLang="en-US" sz="2000" dirty="0">
                <a:solidFill>
                  <a:srgbClr val="FF0000"/>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225203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コンテンツ プレースホルダー 1">
            <a:extLst>
              <a:ext uri="{FF2B5EF4-FFF2-40B4-BE49-F238E27FC236}">
                <a16:creationId xmlns:a16="http://schemas.microsoft.com/office/drawing/2014/main" id="{0E6AF34F-0836-4175-95EA-DA62E58940D8}"/>
              </a:ext>
            </a:extLst>
          </p:cNvPr>
          <p:cNvSpPr>
            <a:spLocks noGrp="1" noChangeArrowheads="1"/>
          </p:cNvSpPr>
          <p:nvPr>
            <p:ph idx="1"/>
          </p:nvPr>
        </p:nvSpPr>
        <p:spPr>
          <a:xfrm>
            <a:off x="498474" y="1384895"/>
            <a:ext cx="8321997" cy="4924425"/>
          </a:xfrm>
        </p:spPr>
        <p:txBody>
          <a:bodyPr/>
          <a:lstStyle/>
          <a:p>
            <a:pPr>
              <a:buFont typeface="Wingdings" panose="05000000000000000000" pitchFamily="2" charset="2"/>
              <a:buChar char="l"/>
            </a:pP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メモリを挿すと感染するケースもあり、</a:t>
            </a:r>
            <a:r>
              <a:rPr lang="en-US" altLang="ja-JP" sz="2400" dirty="0">
                <a:latin typeface="メイリオ" panose="020B0604030504040204" pitchFamily="50" charset="-128"/>
              </a:rPr>
              <a:t>OS</a:t>
            </a:r>
            <a:r>
              <a:rPr lang="ja-JP" altLang="en-US" sz="2400" dirty="0">
                <a:latin typeface="メイリオ" panose="020B0604030504040204" pitchFamily="50" charset="-128"/>
              </a:rPr>
              <a:t>の</a:t>
            </a:r>
            <a:r>
              <a:rPr lang="ja-JP" altLang="en-US" sz="2400" dirty="0">
                <a:solidFill>
                  <a:srgbClr val="ED656B"/>
                </a:solidFill>
                <a:latin typeface="メイリオ" panose="020B0604030504040204" pitchFamily="50" charset="-128"/>
              </a:rPr>
              <a:t>「自動再生」機能はオフ</a:t>
            </a:r>
            <a:r>
              <a:rPr lang="ja-JP" altLang="en-US" sz="2400" dirty="0">
                <a:latin typeface="メイリオ" panose="020B0604030504040204" pitchFamily="50" charset="-128"/>
              </a:rPr>
              <a:t>にします。</a:t>
            </a:r>
            <a:endParaRPr lang="en-US" altLang="ja-JP" sz="2400" dirty="0">
              <a:latin typeface="メイリオ" panose="020B0604030504040204" pitchFamily="50" charset="-128"/>
            </a:endParaRPr>
          </a:p>
          <a:p>
            <a:pPr>
              <a:buFont typeface="Wingdings" panose="05000000000000000000" pitchFamily="2" charset="2"/>
              <a:buChar char="l"/>
            </a:pP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メモリに不正ファイルを仕掛け、利用者を騙して開かせ、ウイルスに感染させるケースも多く、</a:t>
            </a: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メモリの取扱いには十分な注意が必要です。</a:t>
            </a:r>
            <a:endParaRPr lang="en-US" altLang="ja-JP" sz="2400" dirty="0">
              <a:latin typeface="メイリオ" panose="020B0604030504040204" pitchFamily="50" charset="-128"/>
            </a:endParaRPr>
          </a:p>
          <a:p>
            <a:pPr>
              <a:buFont typeface="Wingdings" panose="05000000000000000000" pitchFamily="2" charset="2"/>
              <a:buChar char="l"/>
            </a:pPr>
            <a:r>
              <a:rPr lang="ja-JP" altLang="en-US" sz="2400" dirty="0">
                <a:latin typeface="メイリオ" panose="020B0604030504040204" pitchFamily="50" charset="-128"/>
              </a:rPr>
              <a:t>他にも、</a:t>
            </a:r>
            <a:r>
              <a:rPr lang="en-US" altLang="ja-JP" sz="2400" dirty="0">
                <a:latin typeface="メイリオ" panose="020B0604030504040204" pitchFamily="50" charset="-128"/>
              </a:rPr>
              <a:t>SD</a:t>
            </a:r>
            <a:r>
              <a:rPr lang="ja-JP" altLang="en-US" sz="2400" dirty="0">
                <a:latin typeface="メイリオ" panose="020B0604030504040204" pitchFamily="50" charset="-128"/>
              </a:rPr>
              <a:t>カードなど各種記憶媒体や</a:t>
            </a:r>
            <a:r>
              <a:rPr lang="ja-JP" altLang="en-US" sz="2400" dirty="0">
                <a:solidFill>
                  <a:srgbClr val="ED656B"/>
                </a:solidFill>
                <a:latin typeface="メイリオ" panose="020B0604030504040204" pitchFamily="50" charset="-128"/>
              </a:rPr>
              <a:t>ウェブサイトからダウンロードしたファイル</a:t>
            </a:r>
            <a:r>
              <a:rPr lang="ja-JP" altLang="en-US" sz="2400" dirty="0">
                <a:latin typeface="メイリオ" panose="020B0604030504040204" pitchFamily="50" charset="-128"/>
              </a:rPr>
              <a:t>に、ウイルスが仕掛けられている場合もあります。</a:t>
            </a:r>
            <a:endParaRPr lang="en-US" altLang="ja-JP" sz="2400" dirty="0">
              <a:latin typeface="メイリオ" panose="020B0604030504040204" pitchFamily="50" charset="-128"/>
            </a:endParaRPr>
          </a:p>
          <a:p>
            <a:pPr>
              <a:buFont typeface="Wingdings" panose="05000000000000000000" pitchFamily="2" charset="2"/>
              <a:buChar char="l"/>
            </a:pPr>
            <a:r>
              <a:rPr lang="ja-JP" altLang="en-US" sz="2400" dirty="0"/>
              <a:t>ウイルスの入った</a:t>
            </a:r>
            <a:r>
              <a:rPr lang="ja-JP" altLang="en-US" sz="2400" dirty="0">
                <a:solidFill>
                  <a:srgbClr val="ED656B"/>
                </a:solidFill>
              </a:rPr>
              <a:t>スマホをケーブルでパソコンに接続して感染する</a:t>
            </a:r>
            <a:r>
              <a:rPr lang="ja-JP" altLang="en-US" sz="2400" dirty="0"/>
              <a:t>こともあり、</a:t>
            </a:r>
            <a:r>
              <a:rPr lang="ja-JP" altLang="en-US" sz="2400" dirty="0">
                <a:latin typeface="メイリオ" panose="020B0604030504040204" pitchFamily="50" charset="-128"/>
              </a:rPr>
              <a:t>外部機器の扱いには注意が必要です。</a:t>
            </a:r>
            <a:endParaRPr lang="en-US" altLang="ja-JP" sz="2400" dirty="0">
              <a:latin typeface="メイリオ" panose="020B0604030504040204" pitchFamily="50" charset="-128"/>
            </a:endParaRPr>
          </a:p>
          <a:p>
            <a:pPr marL="0" indent="0">
              <a:buNone/>
            </a:pPr>
            <a:endParaRPr lang="en-US" altLang="ja-JP" sz="2400" dirty="0">
              <a:latin typeface="メイリオ" panose="020B0604030504040204" pitchFamily="50" charset="-128"/>
            </a:endParaRPr>
          </a:p>
        </p:txBody>
      </p:sp>
      <p:sp>
        <p:nvSpPr>
          <p:cNvPr id="69635" name="Rectangle 8">
            <a:extLst>
              <a:ext uri="{FF2B5EF4-FFF2-40B4-BE49-F238E27FC236}">
                <a16:creationId xmlns:a16="http://schemas.microsoft.com/office/drawing/2014/main" id="{A4644F4A-979E-431C-94C1-E1E276265E55}"/>
              </a:ext>
            </a:extLst>
          </p:cNvPr>
          <p:cNvSpPr>
            <a:spLocks noGrp="1" noChangeArrowheads="1"/>
          </p:cNvSpPr>
          <p:nvPr>
            <p:ph type="title"/>
          </p:nvPr>
        </p:nvSpPr>
        <p:spPr/>
        <p:txBody>
          <a:bodyPr/>
          <a:lstStyle/>
          <a:p>
            <a:pPr eaLnBrk="1" hangingPunct="1">
              <a:buSzPct val="150000"/>
            </a:pPr>
            <a:r>
              <a:rPr lang="en-US" altLang="ja-JP" b="1" dirty="0">
                <a:latin typeface="メイリオ" panose="020B0604030504040204" pitchFamily="50" charset="-128"/>
                <a:ea typeface="メイリオ" panose="020B0604030504040204" pitchFamily="50" charset="-128"/>
              </a:rPr>
              <a:t>USB</a:t>
            </a:r>
            <a:r>
              <a:rPr lang="ja-JP" altLang="en-US" b="1" dirty="0">
                <a:latin typeface="メイリオ" panose="020B0604030504040204" pitchFamily="50" charset="-128"/>
                <a:ea typeface="メイリオ" panose="020B0604030504040204" pitchFamily="50" charset="-128"/>
              </a:rPr>
              <a:t>メモリなどからの感染</a:t>
            </a:r>
          </a:p>
        </p:txBody>
      </p:sp>
      <p:pic>
        <p:nvPicPr>
          <p:cNvPr id="69636" name="Picture 12">
            <a:extLst>
              <a:ext uri="{FF2B5EF4-FFF2-40B4-BE49-F238E27FC236}">
                <a16:creationId xmlns:a16="http://schemas.microsoft.com/office/drawing/2014/main" id="{5ECEF769-92E6-4932-A464-91CD59BC28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6550" y="203200"/>
            <a:ext cx="9620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24F3B8A-82D5-42B3-BA5D-9CF1CB441A2C}"/>
              </a:ext>
            </a:extLst>
          </p:cNvPr>
          <p:cNvSpPr>
            <a:spLocks noGrp="1" noChangeArrowheads="1"/>
          </p:cNvSpPr>
          <p:nvPr>
            <p:ph type="title"/>
          </p:nvPr>
        </p:nvSpPr>
        <p:spPr>
          <a:xfrm>
            <a:off x="144214" y="274985"/>
            <a:ext cx="8100194" cy="993775"/>
          </a:xfrm>
        </p:spPr>
        <p:txBody>
          <a:bodyPr/>
          <a:lstStyle/>
          <a:p>
            <a:pPr eaLnBrk="1" hangingPunct="1"/>
            <a:r>
              <a:rPr lang="en-US" altLang="ja-JP" sz="3400" b="1" dirty="0">
                <a:latin typeface="メイリオ" panose="020B0604030504040204" pitchFamily="50" charset="-128"/>
                <a:ea typeface="メイリオ" panose="020B0604030504040204" pitchFamily="50" charset="-128"/>
              </a:rPr>
              <a:t>USB</a:t>
            </a:r>
            <a:r>
              <a:rPr lang="ja-JP" altLang="en-US" sz="3400" b="1" dirty="0">
                <a:latin typeface="メイリオ" panose="020B0604030504040204" pitchFamily="50" charset="-128"/>
                <a:ea typeface="メイリオ" panose="020B0604030504040204" pitchFamily="50" charset="-128"/>
              </a:rPr>
              <a:t>メモリなどからの感染に対する予防</a:t>
            </a:r>
          </a:p>
        </p:txBody>
      </p:sp>
      <p:sp>
        <p:nvSpPr>
          <p:cNvPr id="75779" name="Rectangle 3">
            <a:extLst>
              <a:ext uri="{FF2B5EF4-FFF2-40B4-BE49-F238E27FC236}">
                <a16:creationId xmlns:a16="http://schemas.microsoft.com/office/drawing/2014/main" id="{33387AB1-D5C7-4A0C-9B3C-3CAB97E08853}"/>
              </a:ext>
            </a:extLst>
          </p:cNvPr>
          <p:cNvSpPr>
            <a:spLocks noGrp="1" noChangeArrowheads="1"/>
          </p:cNvSpPr>
          <p:nvPr>
            <p:ph idx="1"/>
          </p:nvPr>
        </p:nvSpPr>
        <p:spPr/>
        <p:txBody>
          <a:bodyPr/>
          <a:lstStyle/>
          <a:p>
            <a:pPr algn="ctr" eaLnBrk="1" hangingPunct="1">
              <a:buFontTx/>
              <a:buNone/>
            </a:pPr>
            <a:endParaRPr lang="ja-JP" altLang="en-US" sz="800" dirty="0">
              <a:latin typeface="メイリオ" panose="020B0604030504040204" pitchFamily="50" charset="-128"/>
              <a:ea typeface="メイリオ" panose="020B0604030504040204" pitchFamily="50" charset="-128"/>
            </a:endParaRPr>
          </a:p>
          <a:p>
            <a:pPr eaLnBrk="1" hangingPunct="1">
              <a:buFontTx/>
              <a:buBlip>
                <a:blip r:embed="rId3"/>
              </a:buBlip>
            </a:pPr>
            <a:r>
              <a:rPr lang="ja-JP" altLang="en-US" sz="2400" dirty="0">
                <a:latin typeface="メイリオ" panose="020B0604030504040204" pitchFamily="50" charset="-128"/>
              </a:rPr>
              <a:t>ウイルス対策ソフトの正しい運用</a:t>
            </a:r>
          </a:p>
          <a:p>
            <a:pPr eaLnBrk="1" hangingPunct="1">
              <a:buFontTx/>
              <a:buBlip>
                <a:blip r:embed="rId3"/>
              </a:buBlip>
            </a:pPr>
            <a:r>
              <a:rPr lang="en-US" altLang="ja-JP" sz="2400" dirty="0">
                <a:latin typeface="メイリオ" panose="020B0604030504040204" pitchFamily="50" charset="-128"/>
              </a:rPr>
              <a:t>OS</a:t>
            </a:r>
            <a:r>
              <a:rPr lang="ja-JP" altLang="en-US" sz="2400" dirty="0">
                <a:latin typeface="メイリオ" panose="020B0604030504040204" pitchFamily="50" charset="-128"/>
              </a:rPr>
              <a:t>やソフトウェアの脆弱性の解消</a:t>
            </a:r>
            <a:endParaRPr lang="en-US" altLang="ja-JP" sz="2400" dirty="0">
              <a:latin typeface="メイリオ" panose="020B0604030504040204" pitchFamily="50" charset="-128"/>
            </a:endParaRPr>
          </a:p>
          <a:p>
            <a:pPr>
              <a:lnSpc>
                <a:spcPct val="90000"/>
              </a:lnSpc>
              <a:buFontTx/>
              <a:buBlip>
                <a:blip r:embed="rId3"/>
              </a:buBlip>
            </a:pPr>
            <a:r>
              <a:rPr lang="ja-JP" altLang="en-US" sz="2400" dirty="0">
                <a:latin typeface="メイリオ" panose="020B0604030504040204" pitchFamily="50" charset="-128"/>
              </a:rPr>
              <a:t>私物など業務外で使用する</a:t>
            </a: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メモリなどの機器を業務で使用しない</a:t>
            </a:r>
            <a:endParaRPr lang="en-US" altLang="ja-JP" sz="2400" dirty="0">
              <a:latin typeface="メイリオ" panose="020B0604030504040204" pitchFamily="50" charset="-128"/>
            </a:endParaRPr>
          </a:p>
          <a:p>
            <a:pPr>
              <a:lnSpc>
                <a:spcPct val="90000"/>
              </a:lnSpc>
              <a:buFontTx/>
              <a:buBlip>
                <a:blip r:embed="rId3"/>
              </a:buBlip>
            </a:pP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メモリなどを他者に貸したり借りたりしない</a:t>
            </a:r>
            <a:endParaRPr lang="en-US" altLang="ja-JP" sz="2400" dirty="0">
              <a:latin typeface="メイリオ" panose="020B0604030504040204" pitchFamily="50" charset="-128"/>
            </a:endParaRPr>
          </a:p>
          <a:p>
            <a:pPr>
              <a:lnSpc>
                <a:spcPct val="90000"/>
              </a:lnSpc>
              <a:buFontTx/>
              <a:buBlip>
                <a:blip r:embed="rId3"/>
              </a:buBlip>
            </a:pPr>
            <a:r>
              <a:rPr lang="ja-JP" altLang="en-US" sz="2400" dirty="0">
                <a:latin typeface="メイリオ" panose="020B0604030504040204" pitchFamily="50" charset="-128"/>
              </a:rPr>
              <a:t>不用意に出所不明なファイルを開かない</a:t>
            </a:r>
            <a:endParaRPr lang="en-US" altLang="ja-JP" sz="2400" dirty="0">
              <a:latin typeface="メイリオ" panose="020B0604030504040204" pitchFamily="50" charset="-128"/>
            </a:endParaRPr>
          </a:p>
          <a:p>
            <a:pPr>
              <a:lnSpc>
                <a:spcPct val="90000"/>
              </a:lnSpc>
              <a:buFontTx/>
              <a:buBlip>
                <a:blip r:embed="rId3"/>
              </a:buBlip>
            </a:pPr>
            <a:r>
              <a:rPr lang="ja-JP" altLang="en-US" sz="2400" dirty="0">
                <a:latin typeface="メイリオ" panose="020B0604030504040204" pitchFamily="50" charset="-128"/>
              </a:rPr>
              <a:t>企業･組織のルールに従う</a:t>
            </a:r>
            <a:endParaRPr lang="en-US" altLang="ja-JP" sz="2400" dirty="0">
              <a:latin typeface="メイリオ" panose="020B0604030504040204" pitchFamily="50" charset="-128"/>
            </a:endParaRPr>
          </a:p>
          <a:p>
            <a:pPr marL="0" indent="0">
              <a:lnSpc>
                <a:spcPct val="90000"/>
              </a:lnSpc>
              <a:buNone/>
            </a:pPr>
            <a:r>
              <a:rPr lang="en-US" altLang="ja-JP" sz="2400" dirty="0">
                <a:solidFill>
                  <a:srgbClr val="ED656B"/>
                </a:solidFill>
                <a:latin typeface="メイリオ" panose="020B0604030504040204" pitchFamily="50" charset="-128"/>
                <a:ea typeface="メイリオ" panose="020B0604030504040204" pitchFamily="50" charset="-128"/>
                <a:cs typeface="+mj-cs"/>
              </a:rPr>
              <a:t>…</a:t>
            </a:r>
            <a:r>
              <a:rPr lang="ja-JP" altLang="en-US" sz="2400" dirty="0">
                <a:solidFill>
                  <a:srgbClr val="ED656B"/>
                </a:solidFill>
                <a:latin typeface="メイリオ" panose="020B0604030504040204" pitchFamily="50" charset="-128"/>
                <a:ea typeface="メイリオ" panose="020B0604030504040204" pitchFamily="50" charset="-128"/>
                <a:cs typeface="+mj-cs"/>
              </a:rPr>
              <a:t>さらに注意するなら</a:t>
            </a:r>
            <a:endParaRPr lang="en-US" altLang="ja-JP" sz="2400" dirty="0">
              <a:solidFill>
                <a:srgbClr val="ED656B"/>
              </a:solidFill>
              <a:latin typeface="メイリオ" panose="020B0604030504040204" pitchFamily="50" charset="-128"/>
              <a:ea typeface="メイリオ" panose="020B0604030504040204" pitchFamily="50" charset="-128"/>
              <a:cs typeface="+mj-cs"/>
            </a:endParaRPr>
          </a:p>
          <a:p>
            <a:pPr>
              <a:lnSpc>
                <a:spcPct val="90000"/>
              </a:lnSpc>
              <a:buBlip>
                <a:blip r:embed="rId3"/>
              </a:buBlip>
            </a:pPr>
            <a:r>
              <a:rPr lang="ja-JP" altLang="en-US" sz="2400" dirty="0">
                <a:latin typeface="メイリオ" panose="020B0604030504040204" pitchFamily="50" charset="-128"/>
              </a:rPr>
              <a:t>感染しても影響がない環境で事前に接続テストをする</a:t>
            </a:r>
            <a:r>
              <a:rPr lang="en-US" altLang="ja-JP" sz="2400" dirty="0">
                <a:latin typeface="メイリオ" panose="020B0604030504040204" pitchFamily="50" charset="-128"/>
              </a:rPr>
              <a:t>…</a:t>
            </a:r>
          </a:p>
          <a:p>
            <a:pPr>
              <a:lnSpc>
                <a:spcPct val="90000"/>
              </a:lnSpc>
              <a:buBlip>
                <a:blip r:embed="rId3"/>
              </a:buBlip>
            </a:pPr>
            <a:r>
              <a:rPr lang="ja-JP" altLang="en-US" sz="2400" dirty="0">
                <a:latin typeface="メイリオ" panose="020B0604030504040204" pitchFamily="50" charset="-128"/>
              </a:rPr>
              <a:t>紛失など情報漏えい対策も忘れずに</a:t>
            </a:r>
            <a:r>
              <a:rPr lang="en-US" altLang="ja-JP" sz="2400" dirty="0">
                <a:latin typeface="メイリオ" panose="020B0604030504040204" pitchFamily="50" charset="-128"/>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213E4698-298A-48D2-B44F-B320C02E644B}"/>
              </a:ext>
            </a:extLst>
          </p:cNvPr>
          <p:cNvSpPr>
            <a:spLocks noGrp="1" noChangeArrowheads="1"/>
          </p:cNvSpPr>
          <p:nvPr>
            <p:ph type="title"/>
          </p:nvPr>
        </p:nvSpPr>
        <p:spPr/>
        <p:txBody>
          <a:bodyPr/>
          <a:lstStyle/>
          <a:p>
            <a:r>
              <a:rPr lang="ja-JP" altLang="en-US" b="1" dirty="0">
                <a:latin typeface="メイリオ" panose="020B0604030504040204" pitchFamily="50" charset="-128"/>
                <a:ea typeface="メイリオ" panose="020B0604030504040204" pitchFamily="50" charset="-128"/>
              </a:rPr>
              <a:t>ウイルス対策まとめ</a:t>
            </a:r>
          </a:p>
        </p:txBody>
      </p:sp>
      <p:sp>
        <p:nvSpPr>
          <p:cNvPr id="77827" name="Rectangle 4">
            <a:extLst>
              <a:ext uri="{FF2B5EF4-FFF2-40B4-BE49-F238E27FC236}">
                <a16:creationId xmlns:a16="http://schemas.microsoft.com/office/drawing/2014/main" id="{F823396F-F404-4816-81A9-FB87B47D6066}"/>
              </a:ext>
            </a:extLst>
          </p:cNvPr>
          <p:cNvSpPr>
            <a:spLocks noGrp="1" noChangeArrowheads="1"/>
          </p:cNvSpPr>
          <p:nvPr>
            <p:ph idx="1"/>
          </p:nvPr>
        </p:nvSpPr>
        <p:spPr>
          <a:xfrm>
            <a:off x="374997" y="1412776"/>
            <a:ext cx="8769003" cy="4924425"/>
          </a:xfrm>
        </p:spPr>
        <p:txBody>
          <a:bodyPr/>
          <a:lstStyle/>
          <a:p>
            <a:pPr>
              <a:buSzPct val="150000"/>
              <a:buFont typeface="Wingdings" panose="05000000000000000000" pitchFamily="2" charset="2"/>
              <a:buChar char="Ø"/>
            </a:pPr>
            <a:r>
              <a:rPr lang="ja-JP" altLang="en-US" sz="2400" dirty="0">
                <a:latin typeface="メイリオ" panose="020B0604030504040204" pitchFamily="50" charset="-128"/>
              </a:rPr>
              <a:t>ウイルス対策ソフトの利用</a:t>
            </a:r>
          </a:p>
          <a:p>
            <a:pPr>
              <a:spcBef>
                <a:spcPts val="1800"/>
              </a:spcBef>
              <a:buSzPct val="150000"/>
              <a:buFont typeface="Wingdings" panose="05000000000000000000" pitchFamily="2" charset="2"/>
              <a:buChar char="Ø"/>
            </a:pPr>
            <a:r>
              <a:rPr lang="ja-JP" altLang="en-US" sz="2400" dirty="0">
                <a:latin typeface="メイリオ" panose="020B0604030504040204" pitchFamily="50" charset="-128"/>
              </a:rPr>
              <a:t>ソフトウェア・アプリの脆弱性解消</a:t>
            </a:r>
          </a:p>
          <a:p>
            <a:pPr>
              <a:spcBef>
                <a:spcPts val="1800"/>
              </a:spcBef>
              <a:buSzPct val="150000"/>
              <a:buFont typeface="Wingdings" panose="05000000000000000000" pitchFamily="2" charset="2"/>
              <a:buChar char="Ø"/>
            </a:pPr>
            <a:r>
              <a:rPr lang="ja-JP" altLang="en-US" sz="2400" dirty="0">
                <a:latin typeface="メイリオ" panose="020B0604030504040204" pitchFamily="50" charset="-128"/>
              </a:rPr>
              <a:t>利用するブラウザやメーラーなどのセキュリティ設定の強化</a:t>
            </a:r>
          </a:p>
          <a:p>
            <a:pPr>
              <a:spcBef>
                <a:spcPts val="1800"/>
              </a:spcBef>
              <a:buSzPct val="150000"/>
              <a:buFont typeface="Wingdings" panose="05000000000000000000" pitchFamily="2" charset="2"/>
              <a:buChar char="Ø"/>
            </a:pPr>
            <a:r>
              <a:rPr lang="ja-JP" altLang="en-US" sz="2400" dirty="0">
                <a:latin typeface="メイリオ" panose="020B0604030504040204" pitchFamily="50" charset="-128"/>
              </a:rPr>
              <a:t>怪しいサイトからのファイルやアプリのダウンロード、不審なメールの添付ファイルや</a:t>
            </a:r>
            <a:r>
              <a:rPr lang="en-US" altLang="ja-JP" sz="2400" dirty="0">
                <a:latin typeface="メイリオ" panose="020B0604030504040204" pitchFamily="50" charset="-128"/>
              </a:rPr>
              <a:t>URL</a:t>
            </a:r>
            <a:r>
              <a:rPr lang="ja-JP" altLang="en-US" sz="2400" dirty="0">
                <a:latin typeface="メイリオ" panose="020B0604030504040204" pitchFamily="50" charset="-128"/>
              </a:rPr>
              <a:t>記載に注意</a:t>
            </a:r>
            <a:endParaRPr lang="en-US" altLang="ja-JP" sz="2400" dirty="0">
              <a:latin typeface="メイリオ" panose="020B0604030504040204" pitchFamily="50" charset="-128"/>
            </a:endParaRPr>
          </a:p>
          <a:p>
            <a:pPr>
              <a:spcBef>
                <a:spcPts val="1800"/>
              </a:spcBef>
              <a:buSzPct val="150000"/>
              <a:buFont typeface="Wingdings" panose="05000000000000000000" pitchFamily="2" charset="2"/>
              <a:buChar char="Ø"/>
            </a:pPr>
            <a:r>
              <a:rPr lang="ja-JP" altLang="en-US" sz="2400" dirty="0">
                <a:latin typeface="メイリオ" panose="020B0604030504040204" pitchFamily="50" charset="-128"/>
              </a:rPr>
              <a:t>不用意に</a:t>
            </a:r>
            <a:r>
              <a:rPr lang="en-US" altLang="ja-JP" sz="2400" dirty="0">
                <a:latin typeface="メイリオ" panose="020B0604030504040204" pitchFamily="50" charset="-128"/>
              </a:rPr>
              <a:t>USB</a:t>
            </a:r>
            <a:r>
              <a:rPr lang="ja-JP" altLang="en-US" sz="2400" dirty="0">
                <a:latin typeface="メイリオ" panose="020B0604030504040204" pitchFamily="50" charset="-128"/>
              </a:rPr>
              <a:t>メモリなどの外部機器と接続しない</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5" descr="C:\Documents and Settings\t-uchiya\My Documents\イメージ\背景用黒板その3.gif">
            <a:extLst>
              <a:ext uri="{FF2B5EF4-FFF2-40B4-BE49-F238E27FC236}">
                <a16:creationId xmlns:a16="http://schemas.microsoft.com/office/drawing/2014/main" id="{A2A1A06F-CF53-478B-AB91-E054C8F0EB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4788" y="1303338"/>
            <a:ext cx="8834437"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2">
            <a:extLst>
              <a:ext uri="{FF2B5EF4-FFF2-40B4-BE49-F238E27FC236}">
                <a16:creationId xmlns:a16="http://schemas.microsoft.com/office/drawing/2014/main" id="{3DE25A99-EEBD-4F27-8CCF-D94C0EAAC9A1}"/>
              </a:ext>
            </a:extLst>
          </p:cNvPr>
          <p:cNvSpPr>
            <a:spLocks noGrp="1" noChangeArrowheads="1"/>
          </p:cNvSpPr>
          <p:nvPr>
            <p:ph type="title"/>
          </p:nvPr>
        </p:nvSpPr>
        <p:spPr/>
        <p:txBody>
          <a:bodyPr/>
          <a:lstStyle/>
          <a:p>
            <a:pPr>
              <a:defRPr/>
            </a:pPr>
            <a:r>
              <a:rPr lang="ja-JP" altLang="en-US" sz="4400" b="1" dirty="0">
                <a:solidFill>
                  <a:srgbClr val="000000"/>
                </a:solidFill>
                <a:latin typeface="メイリオ" panose="020B0604030504040204" pitchFamily="50" charset="-128"/>
              </a:rPr>
              <a:t>パスワード管理</a:t>
            </a:r>
            <a:endParaRPr lang="ja-JP" altLang="en-US" sz="4400" b="1" dirty="0">
              <a:latin typeface="メイリオ" panose="020B0604030504040204" pitchFamily="50" charset="-128"/>
            </a:endParaRPr>
          </a:p>
        </p:txBody>
      </p:sp>
      <p:sp>
        <p:nvSpPr>
          <p:cNvPr id="81924" name="Rectangle 3">
            <a:extLst>
              <a:ext uri="{FF2B5EF4-FFF2-40B4-BE49-F238E27FC236}">
                <a16:creationId xmlns:a16="http://schemas.microsoft.com/office/drawing/2014/main" id="{FF0D1DF7-BAD7-4D06-89D2-C7987EA688E9}"/>
              </a:ext>
            </a:extLst>
          </p:cNvPr>
          <p:cNvSpPr>
            <a:spLocks noGrp="1" noChangeArrowheads="1"/>
          </p:cNvSpPr>
          <p:nvPr>
            <p:ph idx="1"/>
          </p:nvPr>
        </p:nvSpPr>
        <p:spPr>
          <a:xfrm>
            <a:off x="498474" y="1412875"/>
            <a:ext cx="8440737" cy="2700000"/>
          </a:xfrm>
        </p:spPr>
        <p:txBody>
          <a:bodyPr anchor="ctr" anchorCtr="0"/>
          <a:lstStyle/>
          <a:p>
            <a:pPr marL="803275" indent="-720725">
              <a:spcBef>
                <a:spcPts val="0"/>
              </a:spcBef>
              <a:buSzPct val="150000"/>
              <a:buBlip>
                <a:blip r:embed="rId4"/>
              </a:buBlip>
            </a:pPr>
            <a:r>
              <a:rPr lang="ja-JP" altLang="en-US" sz="4800" b="1" dirty="0"/>
              <a:t>パスワードを強化しよう！</a:t>
            </a:r>
          </a:p>
        </p:txBody>
      </p:sp>
    </p:spTree>
  </p:cSld>
  <p:clrMapOvr>
    <a:masterClrMapping/>
  </p:clrMapOvr>
  <p:transition>
    <p:cover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B6670F3-CBCA-436D-BB4F-514FB4E53E79}"/>
              </a:ext>
            </a:extLst>
          </p:cNvPr>
          <p:cNvSpPr>
            <a:spLocks noGrp="1" noChangeArrowheads="1"/>
          </p:cNvSpPr>
          <p:nvPr>
            <p:ph type="title"/>
          </p:nvPr>
        </p:nvSpPr>
        <p:spPr>
          <a:xfrm>
            <a:off x="539750" y="260350"/>
            <a:ext cx="7729995" cy="993775"/>
          </a:xfrm>
        </p:spPr>
        <p:txBody>
          <a:bodyPr/>
          <a:lstStyle/>
          <a:p>
            <a:r>
              <a:rPr lang="ja-JP" altLang="en-US" b="1" dirty="0">
                <a:latin typeface="メイリオ" panose="020B0604030504040204" pitchFamily="50" charset="-128"/>
                <a:ea typeface="メイリオ" panose="020B0604030504040204" pitchFamily="50" charset="-128"/>
              </a:rPr>
              <a:t>いたるところでパスワードが必要</a:t>
            </a:r>
            <a:r>
              <a:rPr lang="en-US" altLang="ja-JP" b="1" dirty="0">
                <a:latin typeface="メイリオ" panose="020B0604030504040204" pitchFamily="50" charset="-128"/>
              </a:rPr>
              <a:t>…</a:t>
            </a:r>
            <a:endParaRPr lang="ja-JP" altLang="en-US" b="1" dirty="0">
              <a:latin typeface="メイリオ" panose="020B0604030504040204" pitchFamily="50" charset="-128"/>
              <a:ea typeface="メイリオ" panose="020B0604030504040204" pitchFamily="50" charset="-128"/>
            </a:endParaRPr>
          </a:p>
        </p:txBody>
      </p:sp>
      <p:sp>
        <p:nvSpPr>
          <p:cNvPr id="83971" name="Rectangle 3">
            <a:extLst>
              <a:ext uri="{FF2B5EF4-FFF2-40B4-BE49-F238E27FC236}">
                <a16:creationId xmlns:a16="http://schemas.microsoft.com/office/drawing/2014/main" id="{9A28CC31-D8C0-4EAE-9FBF-CF36951E2E0D}"/>
              </a:ext>
            </a:extLst>
          </p:cNvPr>
          <p:cNvSpPr>
            <a:spLocks noGrp="1" noChangeArrowheads="1"/>
          </p:cNvSpPr>
          <p:nvPr>
            <p:ph type="body" idx="1"/>
          </p:nvPr>
        </p:nvSpPr>
        <p:spPr>
          <a:xfrm>
            <a:off x="498474" y="1412875"/>
            <a:ext cx="8466014" cy="4924425"/>
          </a:xfrm>
        </p:spPr>
        <p:txBody>
          <a:bodyPr/>
          <a:lstStyle/>
          <a:p>
            <a:pPr>
              <a:buFont typeface="Wingdings" panose="05000000000000000000" pitchFamily="2" charset="2"/>
              <a:buChar char="l"/>
            </a:pPr>
            <a:r>
              <a:rPr lang="ja-JP" altLang="en-US" sz="2400" dirty="0">
                <a:latin typeface="メイリオ" panose="020B0604030504040204" pitchFamily="50" charset="-128"/>
              </a:rPr>
              <a:t>パソコンやスマホにログインする際だけでなく、インターネットサービス利用などで多くのパスワードが必要です。</a:t>
            </a:r>
          </a:p>
          <a:p>
            <a:pPr>
              <a:buFont typeface="Wingdings" panose="05000000000000000000" pitchFamily="2" charset="2"/>
              <a:buChar char="l"/>
            </a:pPr>
            <a:r>
              <a:rPr lang="ja-JP" altLang="en-US" sz="2400" dirty="0"/>
              <a:t>パスワードは情報システムやインターネットの扉を開く鍵に相当し、盗用されると不正にログインされ、情報漏えいや金銭被害が発生するおそれがあります。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4BD967-3CA1-4822-AD84-473057C96A64}"/>
              </a:ext>
            </a:extLst>
          </p:cNvPr>
          <p:cNvSpPr>
            <a:spLocks noGrp="1" noChangeArrowheads="1"/>
          </p:cNvSpPr>
          <p:nvPr>
            <p:ph idx="1"/>
          </p:nvPr>
        </p:nvSpPr>
        <p:spPr>
          <a:xfrm>
            <a:off x="498474" y="1412875"/>
            <a:ext cx="8394005" cy="4924425"/>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パスワードが推測や解析されたり、ウェブサービスから流出した</a:t>
            </a:r>
            <a:r>
              <a:rPr lang="en-US" altLang="ja-JP" sz="2400" dirty="0">
                <a:latin typeface="メイリオ" panose="020B0604030504040204" pitchFamily="50" charset="-128"/>
              </a:rPr>
              <a:t>I D</a:t>
            </a:r>
            <a:r>
              <a:rPr lang="ja-JP" altLang="en-US" sz="2400" dirty="0">
                <a:latin typeface="メイリオ" panose="020B0604030504040204" pitchFamily="50" charset="-128"/>
              </a:rPr>
              <a:t>・パスワードが悪用されたりすることで、不正にログインされる被害が増えています。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t>安易なパスワードやパスワードの使い回しなどは、パスワードの悪用や不正の原因になり、大変危険です。 </a:t>
            </a:r>
          </a:p>
          <a:p>
            <a:pPr eaLnBrk="1" hangingPunct="1">
              <a:buFont typeface="Arial" panose="020B0604020202020204" pitchFamily="34" charset="0"/>
              <a:buChar char="•"/>
            </a:pPr>
            <a:r>
              <a:rPr lang="ja-JP" altLang="en-US" sz="2400" dirty="0">
                <a:latin typeface="メイリオ" panose="020B0604030504040204" pitchFamily="50" charset="-128"/>
              </a:rPr>
              <a:t>パスワードは</a:t>
            </a:r>
            <a:r>
              <a:rPr lang="en-US" altLang="ja-JP" sz="2400" dirty="0">
                <a:solidFill>
                  <a:srgbClr val="ED656B"/>
                </a:solidFill>
                <a:latin typeface="メイリオ" panose="020B0604030504040204" pitchFamily="50" charset="-128"/>
              </a:rPr>
              <a:t>｢</a:t>
            </a:r>
            <a:r>
              <a:rPr lang="ja-JP" altLang="en-US" sz="2400" dirty="0">
                <a:solidFill>
                  <a:srgbClr val="ED656B"/>
                </a:solidFill>
                <a:latin typeface="メイリオ" panose="020B0604030504040204" pitchFamily="50" charset="-128"/>
              </a:rPr>
              <a:t>長く</a:t>
            </a:r>
            <a:r>
              <a:rPr lang="en-US" altLang="ja-JP" sz="2400" dirty="0">
                <a:solidFill>
                  <a:srgbClr val="ED656B"/>
                </a:solidFill>
                <a:latin typeface="メイリオ" panose="020B0604030504040204" pitchFamily="50" charset="-128"/>
              </a:rPr>
              <a:t>｣｢</a:t>
            </a:r>
            <a:r>
              <a:rPr lang="ja-JP" altLang="en-US" sz="2400" dirty="0">
                <a:solidFill>
                  <a:srgbClr val="ED656B"/>
                </a:solidFill>
                <a:latin typeface="メイリオ" panose="020B0604030504040204" pitchFamily="50" charset="-128"/>
              </a:rPr>
              <a:t>複雑に</a:t>
            </a:r>
            <a:r>
              <a:rPr lang="en-US" altLang="ja-JP" sz="2400" dirty="0">
                <a:solidFill>
                  <a:srgbClr val="ED656B"/>
                </a:solidFill>
                <a:latin typeface="メイリオ" panose="020B0604030504040204" pitchFamily="50" charset="-128"/>
              </a:rPr>
              <a:t>｣｢</a:t>
            </a:r>
            <a:r>
              <a:rPr lang="ja-JP" altLang="en-US" sz="2400" dirty="0">
                <a:solidFill>
                  <a:srgbClr val="ED656B"/>
                </a:solidFill>
                <a:latin typeface="メイリオ" panose="020B0604030504040204" pitchFamily="50" charset="-128"/>
              </a:rPr>
              <a:t>使い回さない</a:t>
            </a:r>
            <a:r>
              <a:rPr lang="en-US" altLang="ja-JP" sz="2400" dirty="0">
                <a:solidFill>
                  <a:srgbClr val="ED656B"/>
                </a:solidFill>
                <a:latin typeface="メイリオ" panose="020B0604030504040204" pitchFamily="50" charset="-128"/>
              </a:rPr>
              <a:t>｣</a:t>
            </a:r>
            <a:r>
              <a:rPr lang="ja-JP" altLang="en-US" sz="2400" dirty="0">
                <a:latin typeface="メイリオ" panose="020B0604030504040204" pitchFamily="50" charset="-128"/>
              </a:rPr>
              <a:t>ようにして強化しましょう。</a:t>
            </a:r>
            <a:endParaRPr lang="en-US" altLang="ja-JP" sz="2400" dirty="0">
              <a:latin typeface="メイリオ" panose="020B0604030504040204" pitchFamily="50" charset="-128"/>
            </a:endParaRPr>
          </a:p>
          <a:p>
            <a:pPr marL="0" indent="0">
              <a:buNone/>
            </a:pPr>
            <a:endParaRPr lang="en-US" altLang="ja-JP" sz="1600" dirty="0"/>
          </a:p>
          <a:p>
            <a:pPr marL="0" indent="0">
              <a:buNone/>
            </a:pPr>
            <a:r>
              <a:rPr lang="ja-JP" altLang="en-US" sz="1600" dirty="0"/>
              <a:t>＜対策例＞</a:t>
            </a:r>
            <a:endParaRPr lang="en-US" altLang="ja-JP" sz="1600" dirty="0"/>
          </a:p>
          <a:p>
            <a:pPr lvl="1"/>
            <a:r>
              <a:rPr lang="ja-JP" altLang="en-US" sz="1600" dirty="0"/>
              <a:t>パスワードは英数字記号含めて</a:t>
            </a:r>
            <a:br>
              <a:rPr lang="en-US" altLang="ja-JP" sz="1600" dirty="0"/>
            </a:br>
            <a:r>
              <a:rPr lang="ja-JP" altLang="en-US" sz="1600" dirty="0"/>
              <a:t>長い文字数にする</a:t>
            </a:r>
          </a:p>
          <a:p>
            <a:pPr lvl="1"/>
            <a:r>
              <a:rPr lang="ja-JP" altLang="en-US" sz="1600" dirty="0"/>
              <a:t>名前、電話番号、誕生日、簡単な</a:t>
            </a:r>
            <a:br>
              <a:rPr lang="en-US" altLang="ja-JP" sz="1600" dirty="0"/>
            </a:br>
            <a:r>
              <a:rPr lang="ja-JP" altLang="en-US" sz="1600" dirty="0"/>
              <a:t>英単語などはパスワードに使わない</a:t>
            </a:r>
          </a:p>
          <a:p>
            <a:pPr lvl="1"/>
            <a:r>
              <a:rPr lang="ja-JP" altLang="en-US" sz="1600" dirty="0"/>
              <a:t>同じＩＤ・パスワードをいろいろな</a:t>
            </a:r>
            <a:br>
              <a:rPr lang="en-US" altLang="ja-JP" sz="1600" dirty="0"/>
            </a:br>
            <a:r>
              <a:rPr lang="ja-JP" altLang="en-US" sz="1600" dirty="0"/>
              <a:t>ウェブサービスで使い回さない</a:t>
            </a:r>
            <a:endParaRPr lang="en-US" altLang="ja-JP" sz="1600" dirty="0"/>
          </a:p>
          <a:p>
            <a:pPr eaLnBrk="1" hangingPunct="1">
              <a:buFont typeface="Arial" panose="020B0604020202020204" pitchFamily="34" charset="0"/>
              <a:buChar char="•"/>
            </a:pPr>
            <a:endParaRPr lang="ja-JP" altLang="en-US" sz="2400" dirty="0">
              <a:latin typeface="メイリオ" panose="020B0604030504040204" pitchFamily="50" charset="-128"/>
            </a:endParaRPr>
          </a:p>
        </p:txBody>
      </p:sp>
      <p:sp>
        <p:nvSpPr>
          <p:cNvPr id="5" name="Rectangle 2">
            <a:extLst>
              <a:ext uri="{FF2B5EF4-FFF2-40B4-BE49-F238E27FC236}">
                <a16:creationId xmlns:a16="http://schemas.microsoft.com/office/drawing/2014/main" id="{ECEC6AFC-D994-4737-9DBC-8FE53387F186}"/>
              </a:ext>
            </a:extLst>
          </p:cNvPr>
          <p:cNvSpPr>
            <a:spLocks noGrp="1" noChangeArrowheads="1"/>
          </p:cNvSpPr>
          <p:nvPr>
            <p:ph type="title"/>
          </p:nvPr>
        </p:nvSpPr>
        <p:spPr>
          <a:xfrm>
            <a:off x="539750" y="260350"/>
            <a:ext cx="7127875" cy="993775"/>
          </a:xfrm>
        </p:spPr>
        <p:txBody>
          <a:bodyPr/>
          <a:lstStyle/>
          <a:p>
            <a:pPr>
              <a:defRPr/>
            </a:pPr>
            <a:r>
              <a:rPr lang="ja-JP" altLang="en-US" b="1" dirty="0">
                <a:solidFill>
                  <a:srgbClr val="000000"/>
                </a:solidFill>
                <a:ea typeface="メイリオ" panose="020B0604030504040204" pitchFamily="50" charset="-128"/>
              </a:rPr>
              <a:t>強固なパスワードを使用する</a:t>
            </a:r>
            <a:endParaRPr lang="ja-JP" altLang="en-US" b="1" dirty="0">
              <a:ea typeface="メイリオ" panose="020B0604030504040204" pitchFamily="50" charset="-128"/>
            </a:endParaRPr>
          </a:p>
        </p:txBody>
      </p:sp>
    </p:spTree>
    <p:extLst>
      <p:ext uri="{BB962C8B-B14F-4D97-AF65-F5344CB8AC3E}">
        <p14:creationId xmlns:p14="http://schemas.microsoft.com/office/powerpoint/2010/main" val="771685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4C43C879-E6E5-44E8-A97E-0A8F87510FD2}"/>
              </a:ext>
            </a:extLst>
          </p:cNvPr>
          <p:cNvSpPr>
            <a:spLocks noGrp="1" noChangeArrowheads="1"/>
          </p:cNvSpPr>
          <p:nvPr>
            <p:ph type="title"/>
          </p:nvPr>
        </p:nvSpPr>
        <p:spPr/>
        <p:txBody>
          <a:bodyPr/>
          <a:lstStyle/>
          <a:p>
            <a:r>
              <a:rPr lang="ja-JP" altLang="en-US" sz="2400" b="1" dirty="0"/>
              <a:t>破られないために</a:t>
            </a:r>
            <a:br>
              <a:rPr lang="en-US" altLang="ja-JP" b="1" dirty="0">
                <a:ea typeface="メイリオ" panose="020B0604030504040204" pitchFamily="50" charset="-128"/>
              </a:rPr>
            </a:br>
            <a:r>
              <a:rPr lang="ja-JP" altLang="en-US" b="1" dirty="0">
                <a:ea typeface="メイリオ" panose="020B0604030504040204" pitchFamily="50" charset="-128"/>
              </a:rPr>
              <a:t>パスワードの掟　作り方</a:t>
            </a:r>
            <a:endParaRPr lang="ja-JP" altLang="en-US" sz="2400" b="1" dirty="0">
              <a:solidFill>
                <a:srgbClr val="FF0000"/>
              </a:solidFill>
              <a:ea typeface="メイリオ" panose="020B0604030504040204" pitchFamily="50" charset="-128"/>
            </a:endParaRPr>
          </a:p>
        </p:txBody>
      </p:sp>
      <p:sp>
        <p:nvSpPr>
          <p:cNvPr id="86019" name="Rectangle 3">
            <a:extLst>
              <a:ext uri="{FF2B5EF4-FFF2-40B4-BE49-F238E27FC236}">
                <a16:creationId xmlns:a16="http://schemas.microsoft.com/office/drawing/2014/main" id="{4DAF42DB-5EE4-4EED-8B04-399A263DE71B}"/>
              </a:ext>
            </a:extLst>
          </p:cNvPr>
          <p:cNvSpPr>
            <a:spLocks noGrp="1" noChangeArrowheads="1"/>
          </p:cNvSpPr>
          <p:nvPr>
            <p:ph type="body" idx="1"/>
          </p:nvPr>
        </p:nvSpPr>
        <p:spPr>
          <a:xfrm>
            <a:off x="251521" y="1412876"/>
            <a:ext cx="8892480" cy="2711450"/>
          </a:xfrm>
        </p:spPr>
        <p:txBody>
          <a:bodyPr/>
          <a:lstStyle/>
          <a:p>
            <a:pPr>
              <a:lnSpc>
                <a:spcPts val="3200"/>
              </a:lnSpc>
              <a:spcBef>
                <a:spcPts val="0"/>
              </a:spcBef>
              <a:buFontTx/>
              <a:buBlip>
                <a:blip r:embed="rId3"/>
              </a:buBlip>
            </a:pPr>
            <a:r>
              <a:rPr lang="ja-JP" altLang="en-US" sz="2400" dirty="0">
                <a:latin typeface="メイリオ" panose="020B0604030504040204" pitchFamily="50" charset="-128"/>
              </a:rPr>
              <a:t>他者が推測しやすい名前</a:t>
            </a:r>
            <a:r>
              <a:rPr lang="en-US" altLang="ja-JP" sz="2400" dirty="0">
                <a:latin typeface="メイリオ" panose="020B0604030504040204" pitchFamily="50" charset="-128"/>
              </a:rPr>
              <a:t>､</a:t>
            </a:r>
            <a:r>
              <a:rPr lang="ja-JP" altLang="en-US" sz="2400" dirty="0">
                <a:latin typeface="メイリオ" panose="020B0604030504040204" pitchFamily="50" charset="-128"/>
              </a:rPr>
              <a:t>愛称</a:t>
            </a:r>
            <a:r>
              <a:rPr lang="en-US" altLang="ja-JP" sz="2400" dirty="0">
                <a:latin typeface="メイリオ" panose="020B0604030504040204" pitchFamily="50" charset="-128"/>
              </a:rPr>
              <a:t>､</a:t>
            </a:r>
            <a:r>
              <a:rPr lang="ja-JP" altLang="en-US" sz="2400" dirty="0">
                <a:latin typeface="メイリオ" panose="020B0604030504040204" pitchFamily="50" charset="-128"/>
              </a:rPr>
              <a:t>電話番号</a:t>
            </a:r>
            <a:r>
              <a:rPr lang="en-US" altLang="ja-JP" sz="2400" dirty="0">
                <a:latin typeface="メイリオ" panose="020B0604030504040204" pitchFamily="50" charset="-128"/>
              </a:rPr>
              <a:t>､</a:t>
            </a:r>
            <a:r>
              <a:rPr lang="ja-JP" altLang="en-US" sz="2400" dirty="0">
                <a:latin typeface="メイリオ" panose="020B0604030504040204" pitchFamily="50" charset="-128"/>
              </a:rPr>
              <a:t>誕生日</a:t>
            </a:r>
            <a:r>
              <a:rPr lang="ja-JP" altLang="en-US" sz="2400" dirty="0"/>
              <a:t>などは避け自分だけが憶えやすいものを使う</a:t>
            </a:r>
            <a:endParaRPr lang="en-US" altLang="ja-JP" sz="2400" dirty="0">
              <a:latin typeface="メイリオ" panose="020B0604030504040204" pitchFamily="50" charset="-128"/>
            </a:endParaRPr>
          </a:p>
          <a:p>
            <a:pPr>
              <a:lnSpc>
                <a:spcPts val="3200"/>
              </a:lnSpc>
              <a:spcBef>
                <a:spcPts val="0"/>
              </a:spcBef>
              <a:buFontTx/>
              <a:buBlip>
                <a:blip r:embed="rId3"/>
              </a:buBlip>
            </a:pPr>
            <a:r>
              <a:rPr lang="ja-JP" altLang="en-US" sz="2400" dirty="0"/>
              <a:t>辞書に載っている単語、よく使われるフレーズは使わない</a:t>
            </a:r>
            <a:endParaRPr lang="ja-JP" altLang="en-US" sz="2400" dirty="0">
              <a:latin typeface="メイリオ" panose="020B0604030504040204" pitchFamily="50" charset="-128"/>
            </a:endParaRPr>
          </a:p>
          <a:p>
            <a:pPr>
              <a:lnSpc>
                <a:spcPts val="3200"/>
              </a:lnSpc>
              <a:spcBef>
                <a:spcPts val="0"/>
              </a:spcBef>
              <a:buFontTx/>
              <a:buBlip>
                <a:blip r:embed="rId3"/>
              </a:buBlip>
            </a:pPr>
            <a:r>
              <a:rPr lang="ja-JP" altLang="en-US" sz="2400" dirty="0">
                <a:latin typeface="メイリオ" panose="020B0604030504040204" pitchFamily="50" charset="-128"/>
              </a:rPr>
              <a:t>同じ文字を連ねただけ、数字だけ、アルファベットだけは避け、大文字</a:t>
            </a:r>
            <a:r>
              <a:rPr lang="en-US" altLang="ja-JP" sz="2400" dirty="0">
                <a:latin typeface="メイリオ" panose="020B0604030504040204" pitchFamily="50" charset="-128"/>
              </a:rPr>
              <a:t>/</a:t>
            </a:r>
            <a:r>
              <a:rPr lang="ja-JP" altLang="en-US" sz="2400" dirty="0">
                <a:latin typeface="メイリオ" panose="020B0604030504040204" pitchFamily="50" charset="-128"/>
              </a:rPr>
              <a:t>小文字、数字、記号を混ぜる</a:t>
            </a:r>
          </a:p>
          <a:p>
            <a:pPr>
              <a:lnSpc>
                <a:spcPts val="3200"/>
              </a:lnSpc>
              <a:spcBef>
                <a:spcPts val="0"/>
              </a:spcBef>
              <a:buFontTx/>
              <a:buBlip>
                <a:blip r:embed="rId3"/>
              </a:buBlip>
            </a:pPr>
            <a:r>
              <a:rPr lang="ja-JP" altLang="en-US" sz="2400" dirty="0">
                <a:latin typeface="メイリオ" panose="020B0604030504040204" pitchFamily="50" charset="-128"/>
              </a:rPr>
              <a:t>文字数</a:t>
            </a:r>
            <a:r>
              <a:rPr lang="en-US" altLang="ja-JP" sz="2400" dirty="0"/>
              <a:t>(</a:t>
            </a:r>
            <a:r>
              <a:rPr lang="ja-JP" altLang="en-US" sz="2400" dirty="0"/>
              <a:t>桁数</a:t>
            </a:r>
            <a:r>
              <a:rPr lang="en-US" altLang="ja-JP" sz="2400" dirty="0"/>
              <a:t>)</a:t>
            </a:r>
            <a:r>
              <a:rPr lang="ja-JP" altLang="en-US" sz="2400" dirty="0">
                <a:latin typeface="メイリオ" panose="020B0604030504040204" pitchFamily="50" charset="-128"/>
              </a:rPr>
              <a:t>を多くして、できる限り長くする</a:t>
            </a:r>
            <a:endParaRPr lang="en-US" altLang="ja-JP" sz="2400" dirty="0">
              <a:latin typeface="メイリオ" panose="020B0604030504040204" pitchFamily="50" charset="-128"/>
            </a:endParaRPr>
          </a:p>
          <a:p>
            <a:pPr marL="0" indent="0">
              <a:lnSpc>
                <a:spcPts val="3200"/>
              </a:lnSpc>
              <a:spcBef>
                <a:spcPts val="0"/>
              </a:spcBef>
              <a:buNone/>
            </a:pPr>
            <a:endParaRPr lang="en-US" altLang="ja-JP" sz="2400" dirty="0">
              <a:latin typeface="メイリオ" panose="020B0604030504040204" pitchFamily="50" charset="-128"/>
            </a:endParaRPr>
          </a:p>
          <a:p>
            <a:pPr marL="0" indent="0">
              <a:lnSpc>
                <a:spcPts val="3200"/>
              </a:lnSpc>
              <a:spcBef>
                <a:spcPts val="0"/>
              </a:spcBef>
              <a:buNone/>
            </a:pPr>
            <a:endParaRPr lang="ja-JP" altLang="en-US" sz="2400" dirty="0">
              <a:latin typeface="メイリオ" panose="020B0604030504040204" pitchFamily="50"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タイトル 1">
            <a:extLst>
              <a:ext uri="{FF2B5EF4-FFF2-40B4-BE49-F238E27FC236}">
                <a16:creationId xmlns:a16="http://schemas.microsoft.com/office/drawing/2014/main" id="{D1A0E4FC-B81E-471E-8760-621E13D3E23B}"/>
              </a:ext>
            </a:extLst>
          </p:cNvPr>
          <p:cNvSpPr>
            <a:spLocks noGrp="1" noChangeArrowheads="1"/>
          </p:cNvSpPr>
          <p:nvPr>
            <p:ph type="title"/>
          </p:nvPr>
        </p:nvSpPr>
        <p:spPr>
          <a:xfrm>
            <a:off x="539750" y="260350"/>
            <a:ext cx="8280722" cy="993775"/>
          </a:xfrm>
        </p:spPr>
        <p:txBody>
          <a:bodyPr/>
          <a:lstStyle/>
          <a:p>
            <a:r>
              <a:rPr lang="ja-JP" altLang="en-US" sz="2400" b="1" dirty="0"/>
              <a:t>悪用されないために</a:t>
            </a:r>
            <a:br>
              <a:rPr lang="en-US" altLang="ja-JP" sz="2400" b="1" dirty="0">
                <a:ea typeface="メイリオ" panose="020B0604030504040204" pitchFamily="50" charset="-128"/>
              </a:rPr>
            </a:br>
            <a:r>
              <a:rPr lang="ja-JP" altLang="en-US" b="1" dirty="0">
                <a:ea typeface="メイリオ" panose="020B0604030504040204" pitchFamily="50" charset="-128"/>
              </a:rPr>
              <a:t>パスワードの掟　使い方</a:t>
            </a:r>
            <a:endParaRPr lang="ja-JP" altLang="en-US" sz="4800" b="1" dirty="0"/>
          </a:p>
        </p:txBody>
      </p:sp>
      <p:sp>
        <p:nvSpPr>
          <p:cNvPr id="3" name="コンテンツ プレースホルダー 2">
            <a:extLst>
              <a:ext uri="{FF2B5EF4-FFF2-40B4-BE49-F238E27FC236}">
                <a16:creationId xmlns:a16="http://schemas.microsoft.com/office/drawing/2014/main" id="{EBD1D532-8F40-4FBF-8A71-847B54CAF31B}"/>
              </a:ext>
            </a:extLst>
          </p:cNvPr>
          <p:cNvSpPr>
            <a:spLocks noGrp="1"/>
          </p:cNvSpPr>
          <p:nvPr>
            <p:ph idx="1"/>
          </p:nvPr>
        </p:nvSpPr>
        <p:spPr>
          <a:xfrm>
            <a:off x="323528" y="1412875"/>
            <a:ext cx="8820472" cy="4924425"/>
          </a:xfrm>
        </p:spPr>
        <p:txBody>
          <a:bodyPr/>
          <a:lstStyle/>
          <a:p>
            <a:pPr>
              <a:lnSpc>
                <a:spcPts val="3200"/>
              </a:lnSpc>
              <a:spcBef>
                <a:spcPts val="0"/>
              </a:spcBef>
              <a:buFontTx/>
              <a:buBlip>
                <a:blip r:embed="rId3"/>
              </a:buBlip>
            </a:pPr>
            <a:r>
              <a:rPr lang="ja-JP" altLang="en-US" sz="2400" dirty="0"/>
              <a:t>他者から見られる所にメモしない、保存しない</a:t>
            </a:r>
            <a:endParaRPr lang="en-US" altLang="ja-JP" sz="2400" dirty="0"/>
          </a:p>
          <a:p>
            <a:pPr>
              <a:lnSpc>
                <a:spcPts val="3200"/>
              </a:lnSpc>
              <a:spcBef>
                <a:spcPts val="0"/>
              </a:spcBef>
              <a:buBlip>
                <a:blip r:embed="rId4"/>
              </a:buBlip>
              <a:defRPr/>
            </a:pPr>
            <a:r>
              <a:rPr lang="ja-JP" altLang="en-US" sz="2400" dirty="0"/>
              <a:t>複数の</a:t>
            </a:r>
            <a:r>
              <a:rPr lang="ja-JP" altLang="ja-JP" sz="2400" dirty="0"/>
              <a:t>サービス</a:t>
            </a:r>
            <a:r>
              <a:rPr lang="ja-JP" altLang="en-US" sz="2400" dirty="0"/>
              <a:t>で、同じ</a:t>
            </a:r>
            <a:r>
              <a:rPr lang="ja-JP" altLang="ja-JP" sz="2400" dirty="0"/>
              <a:t>パスワード</a:t>
            </a:r>
            <a:r>
              <a:rPr lang="ja-JP" altLang="en-US" sz="2400" dirty="0"/>
              <a:t>を使い回さない</a:t>
            </a:r>
            <a:r>
              <a:rPr lang="en-US" altLang="ja-JP" sz="2400" baseline="30000" dirty="0"/>
              <a:t>※</a:t>
            </a:r>
          </a:p>
          <a:p>
            <a:pPr>
              <a:lnSpc>
                <a:spcPts val="3200"/>
              </a:lnSpc>
              <a:spcBef>
                <a:spcPts val="0"/>
              </a:spcBef>
              <a:buBlip>
                <a:blip r:embed="rId4"/>
              </a:buBlip>
              <a:defRPr/>
            </a:pPr>
            <a:r>
              <a:rPr lang="ja-JP" altLang="en-US" sz="2400" dirty="0"/>
              <a:t>漏えいしたり悪用された兆候が見られたら、直ちに変更する</a:t>
            </a:r>
          </a:p>
          <a:p>
            <a:pPr>
              <a:lnSpc>
                <a:spcPts val="3200"/>
              </a:lnSpc>
              <a:spcBef>
                <a:spcPts val="0"/>
              </a:spcBef>
              <a:buFontTx/>
              <a:buBlip>
                <a:blip r:embed="rId4"/>
              </a:buBlip>
              <a:defRPr/>
            </a:pPr>
            <a:r>
              <a:rPr lang="ja-JP" altLang="ja-JP" sz="2400" dirty="0">
                <a:latin typeface="メイリオ" panose="020B0604030504040204" pitchFamily="50" charset="-128"/>
              </a:rPr>
              <a:t>サービス提供側で漏えい事故が発生した</a:t>
            </a:r>
            <a:r>
              <a:rPr lang="ja-JP" altLang="en-US" sz="2400" dirty="0">
                <a:latin typeface="メイリオ" panose="020B0604030504040204" pitchFamily="50" charset="-128"/>
              </a:rPr>
              <a:t>ら</a:t>
            </a:r>
            <a:r>
              <a:rPr lang="ja-JP" altLang="ja-JP" sz="2400" dirty="0">
                <a:latin typeface="メイリオ" panose="020B0604030504040204" pitchFamily="50" charset="-128"/>
              </a:rPr>
              <a:t>、</a:t>
            </a:r>
            <a:r>
              <a:rPr lang="ja-JP" altLang="en-US" sz="2400" dirty="0">
                <a:latin typeface="メイリオ" panose="020B0604030504040204" pitchFamily="50" charset="-128"/>
              </a:rPr>
              <a:t>直ちに</a:t>
            </a:r>
            <a:r>
              <a:rPr lang="ja-JP" altLang="ja-JP" sz="2400" dirty="0">
                <a:latin typeface="メイリオ" panose="020B0604030504040204" pitchFamily="50" charset="-128"/>
              </a:rPr>
              <a:t>変更</a:t>
            </a:r>
            <a:r>
              <a:rPr lang="ja-JP" altLang="en-US" sz="2400" dirty="0">
                <a:latin typeface="メイリオ" panose="020B0604030504040204" pitchFamily="50" charset="-128"/>
              </a:rPr>
              <a:t>する</a:t>
            </a:r>
            <a:endParaRPr lang="ja-JP" altLang="ja-JP" sz="2400" dirty="0">
              <a:latin typeface="メイリオ" panose="020B0604030504040204" pitchFamily="50" charset="-128"/>
            </a:endParaRPr>
          </a:p>
        </p:txBody>
      </p:sp>
      <p:sp>
        <p:nvSpPr>
          <p:cNvPr id="4" name="テキスト ボックス 3">
            <a:extLst>
              <a:ext uri="{FF2B5EF4-FFF2-40B4-BE49-F238E27FC236}">
                <a16:creationId xmlns:a16="http://schemas.microsoft.com/office/drawing/2014/main" id="{CD75B7FC-2DF6-4492-99D1-86CB1DE6E569}"/>
              </a:ext>
            </a:extLst>
          </p:cNvPr>
          <p:cNvSpPr txBox="1"/>
          <p:nvPr/>
        </p:nvSpPr>
        <p:spPr>
          <a:xfrm>
            <a:off x="971600" y="3290312"/>
            <a:ext cx="6912768" cy="3046988"/>
          </a:xfrm>
          <a:prstGeom prst="rect">
            <a:avLst/>
          </a:prstGeom>
          <a:noFill/>
        </p:spPr>
        <p:txBody>
          <a:bodyPr wrap="square" rtlCol="0">
            <a:spAutoFit/>
          </a:bodyPr>
          <a:lstStyle/>
          <a:p>
            <a:r>
              <a:rPr lang="en-US" altLang="ja-JP" sz="1600" b="1" dirty="0">
                <a:solidFill>
                  <a:srgbClr val="ED656B"/>
                </a:solidFill>
                <a:latin typeface="Meiryo UI" panose="020B0604030504040204" pitchFamily="50" charset="-128"/>
                <a:ea typeface="Meiryo UI" panose="020B0604030504040204" pitchFamily="50" charset="-128"/>
              </a:rPr>
              <a:t>※7</a:t>
            </a:r>
            <a:r>
              <a:rPr lang="ja-JP" altLang="en-US" sz="1600" b="1" dirty="0">
                <a:solidFill>
                  <a:srgbClr val="ED656B"/>
                </a:solidFill>
                <a:latin typeface="Meiryo UI" panose="020B0604030504040204" pitchFamily="50" charset="-128"/>
                <a:ea typeface="Meiryo UI" panose="020B0604030504040204" pitchFamily="50" charset="-128"/>
              </a:rPr>
              <a:t>割以上の人がパスワードを使い回しています！！</a:t>
            </a:r>
            <a:endParaRPr lang="en-US" altLang="ja-JP" sz="1600" b="1" dirty="0">
              <a:solidFill>
                <a:srgbClr val="ED656B"/>
              </a:solidFill>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IPA </a:t>
            </a:r>
            <a:r>
              <a:rPr lang="ja-JP" altLang="en-US" sz="1600" dirty="0">
                <a:latin typeface="Meiryo UI" panose="020B0604030504040204" pitchFamily="50" charset="-128"/>
                <a:ea typeface="Meiryo UI" panose="020B0604030504040204" pitchFamily="50" charset="-128"/>
              </a:rPr>
              <a:t>「情報セキュリティの脅威に対する意識調査」から</a:t>
            </a:r>
          </a:p>
          <a:p>
            <a:r>
              <a:rPr lang="ja-JP" altLang="en-US" sz="1600" dirty="0">
                <a:latin typeface="Meiryo UI" panose="020B0604030504040204" pitchFamily="50" charset="-128"/>
                <a:ea typeface="Meiryo UI" panose="020B0604030504040204" pitchFamily="50" charset="-128"/>
              </a:rPr>
              <a:t>サービス毎に異なるパスワードを設定している割合</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2015</a:t>
            </a:r>
            <a:r>
              <a:rPr lang="ja-JP" altLang="en-US" sz="1600" dirty="0">
                <a:latin typeface="Meiryo UI" panose="020B0604030504040204" pitchFamily="50" charset="-128"/>
                <a:ea typeface="Meiryo UI" panose="020B0604030504040204" pitchFamily="50" charset="-128"/>
              </a:rPr>
              <a:t>年　</a:t>
            </a:r>
            <a:r>
              <a:rPr lang="en-US" altLang="ja-JP" sz="1600" dirty="0">
                <a:latin typeface="Meiryo UI" panose="020B0604030504040204" pitchFamily="50" charset="-128"/>
                <a:ea typeface="Meiryo UI" panose="020B0604030504040204" pitchFamily="50" charset="-128"/>
              </a:rPr>
              <a:t>27.3</a:t>
            </a:r>
            <a:r>
              <a:rPr lang="ja-JP" altLang="en-US" sz="1600" dirty="0">
                <a:latin typeface="Meiryo UI" panose="020B0604030504040204" pitchFamily="50" charset="-128"/>
                <a:ea typeface="Meiryo UI" panose="020B0604030504040204" pitchFamily="50" charset="-128"/>
              </a:rPr>
              <a:t>％</a:t>
            </a:r>
          </a:p>
          <a:p>
            <a:r>
              <a:rPr lang="en-US" altLang="ja-JP" sz="1600" dirty="0">
                <a:latin typeface="Meiryo UI" panose="020B0604030504040204" pitchFamily="50" charset="-128"/>
                <a:ea typeface="Meiryo UI" panose="020B0604030504040204" pitchFamily="50" charset="-128"/>
              </a:rPr>
              <a:t>2014</a:t>
            </a:r>
            <a:r>
              <a:rPr lang="ja-JP" altLang="en-US" sz="1600" dirty="0">
                <a:latin typeface="Meiryo UI" panose="020B0604030504040204" pitchFamily="50" charset="-128"/>
                <a:ea typeface="Meiryo UI" panose="020B0604030504040204" pitchFamily="50" charset="-128"/>
              </a:rPr>
              <a:t>年　</a:t>
            </a:r>
            <a:r>
              <a:rPr lang="en-US" altLang="ja-JP" sz="1600" dirty="0">
                <a:latin typeface="Meiryo UI" panose="020B0604030504040204" pitchFamily="50" charset="-128"/>
                <a:ea typeface="Meiryo UI" panose="020B0604030504040204" pitchFamily="50" charset="-128"/>
              </a:rPr>
              <a:t>29.2</a:t>
            </a:r>
            <a:r>
              <a:rPr lang="ja-JP" altLang="en-US" sz="1600" dirty="0">
                <a:latin typeface="Meiryo UI" panose="020B0604030504040204" pitchFamily="50" charset="-128"/>
                <a:ea typeface="Meiryo UI" panose="020B0604030504040204" pitchFamily="50" charset="-128"/>
              </a:rPr>
              <a:t>％</a:t>
            </a:r>
          </a:p>
          <a:p>
            <a:r>
              <a:rPr lang="en-US" altLang="ja-JP" sz="1600" dirty="0">
                <a:latin typeface="Meiryo UI" panose="020B0604030504040204" pitchFamily="50" charset="-128"/>
                <a:ea typeface="Meiryo UI" panose="020B0604030504040204" pitchFamily="50" charset="-128"/>
              </a:rPr>
              <a:t>2013</a:t>
            </a:r>
            <a:r>
              <a:rPr lang="ja-JP" altLang="en-US" sz="1600" dirty="0">
                <a:latin typeface="Meiryo UI" panose="020B0604030504040204" pitchFamily="50" charset="-128"/>
                <a:ea typeface="Meiryo UI" panose="020B0604030504040204" pitchFamily="50" charset="-128"/>
              </a:rPr>
              <a:t>年　</a:t>
            </a:r>
            <a:r>
              <a:rPr lang="en-US" altLang="ja-JP" sz="1600" dirty="0">
                <a:latin typeface="Meiryo UI" panose="020B0604030504040204" pitchFamily="50" charset="-128"/>
                <a:ea typeface="Meiryo UI" panose="020B0604030504040204" pitchFamily="50" charset="-128"/>
              </a:rPr>
              <a:t>27.2</a:t>
            </a:r>
            <a:r>
              <a:rPr lang="ja-JP" altLang="en-US" sz="1600" dirty="0">
                <a:latin typeface="Meiryo UI" panose="020B0604030504040204" pitchFamily="50" charset="-128"/>
                <a:ea typeface="Meiryo UI" panose="020B0604030504040204" pitchFamily="50" charset="-128"/>
              </a:rPr>
              <a:t>％</a:t>
            </a:r>
          </a:p>
          <a:p>
            <a:r>
              <a:rPr lang="en-US" altLang="ja-JP" sz="1600" dirty="0">
                <a:latin typeface="Meiryo UI" panose="020B0604030504040204" pitchFamily="50" charset="-128"/>
                <a:ea typeface="Meiryo UI" panose="020B0604030504040204" pitchFamily="50" charset="-128"/>
              </a:rPr>
              <a:t>2012</a:t>
            </a:r>
            <a:r>
              <a:rPr lang="ja-JP" altLang="en-US" sz="1600" dirty="0">
                <a:latin typeface="Meiryo UI" panose="020B0604030504040204" pitchFamily="50" charset="-128"/>
                <a:ea typeface="Meiryo UI" panose="020B0604030504040204" pitchFamily="50" charset="-128"/>
              </a:rPr>
              <a:t>年　</a:t>
            </a:r>
            <a:r>
              <a:rPr lang="en-US" altLang="ja-JP" sz="1600" dirty="0">
                <a:latin typeface="Meiryo UI" panose="020B0604030504040204" pitchFamily="50" charset="-128"/>
                <a:ea typeface="Meiryo UI" panose="020B0604030504040204" pitchFamily="50" charset="-128"/>
              </a:rPr>
              <a:t>22.2</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安心相談窓口だより</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不正ログイン被害の原因となるパスワードの使い回しは</a:t>
            </a:r>
            <a:r>
              <a:rPr lang="en-US" altLang="ja-JP" sz="1600" dirty="0">
                <a:latin typeface="Meiryo UI" panose="020B0604030504040204" pitchFamily="50" charset="-128"/>
                <a:ea typeface="Meiryo UI" panose="020B0604030504040204" pitchFamily="50" charset="-128"/>
              </a:rPr>
              <a:t>NG</a:t>
            </a:r>
          </a:p>
          <a:p>
            <a:r>
              <a:rPr lang="ja-JP" altLang="en-US" sz="1600" dirty="0">
                <a:latin typeface="Meiryo UI" panose="020B0604030504040204" pitchFamily="50" charset="-128"/>
                <a:ea typeface="Meiryo UI" panose="020B0604030504040204" pitchFamily="50" charset="-128"/>
              </a:rPr>
              <a:t>～ちょっとした工夫でパスワードの使い回しを回避～</a:t>
            </a:r>
            <a:endParaRPr lang="en-US" altLang="ja-JP" sz="1600" dirty="0">
              <a:latin typeface="Meiryo UI" panose="020B0604030504040204" pitchFamily="50" charset="-128"/>
              <a:ea typeface="Meiryo UI" panose="020B0604030504040204" pitchFamily="50" charset="-128"/>
            </a:endParaRPr>
          </a:p>
          <a:p>
            <a:r>
              <a:rPr lang="en-US" altLang="ja-JP" sz="1600" dirty="0">
                <a:solidFill>
                  <a:srgbClr val="0000FF"/>
                </a:solidFill>
                <a:latin typeface="Meiryo UI" panose="020B0604030504040204" pitchFamily="50" charset="-128"/>
                <a:ea typeface="Meiryo UI" panose="020B0604030504040204" pitchFamily="50" charset="-128"/>
              </a:rPr>
              <a:t>https://www.ipa.go.jp/security/anshin/mgdayori20160803.html</a:t>
            </a:r>
            <a:endParaRPr kumimoji="1" lang="ja-JP" altLang="en-US" sz="1600" dirty="0">
              <a:solidFill>
                <a:srgbClr val="0000FF"/>
              </a:solidFill>
              <a:latin typeface="Meiryo UI" panose="020B0604030504040204" pitchFamily="50" charset="-128"/>
              <a:ea typeface="Meiryo UI" panose="020B0604030504040204" pitchFamily="50"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4">
            <a:extLst>
              <a:ext uri="{FF2B5EF4-FFF2-40B4-BE49-F238E27FC236}">
                <a16:creationId xmlns:a16="http://schemas.microsoft.com/office/drawing/2014/main" id="{0EFCD1B4-300F-4346-A164-195CEBA66524}"/>
              </a:ext>
            </a:extLst>
          </p:cNvPr>
          <p:cNvSpPr>
            <a:spLocks noGrp="1" noChangeArrowheads="1"/>
          </p:cNvSpPr>
          <p:nvPr>
            <p:ph type="title"/>
          </p:nvPr>
        </p:nvSpPr>
        <p:spPr>
          <a:xfrm>
            <a:off x="539750" y="260350"/>
            <a:ext cx="7632650" cy="993775"/>
          </a:xfrm>
        </p:spPr>
        <p:txBody>
          <a:bodyPr/>
          <a:lstStyle/>
          <a:p>
            <a:r>
              <a:rPr lang="ja-JP" altLang="en-US" b="1" dirty="0">
                <a:latin typeface="メイリオ" panose="020B0604030504040204" pitchFamily="50" charset="-128"/>
                <a:ea typeface="メイリオ" panose="020B0604030504040204" pitchFamily="50" charset="-128"/>
              </a:rPr>
              <a:t>サイバー犯罪の情勢等</a:t>
            </a:r>
            <a:br>
              <a:rPr lang="en-US" altLang="ja-JP" b="1" dirty="0">
                <a:latin typeface="メイリオ" panose="020B0604030504040204" pitchFamily="50" charset="-128"/>
                <a:ea typeface="メイリオ" panose="020B0604030504040204" pitchFamily="50" charset="-128"/>
              </a:rPr>
            </a:br>
            <a:r>
              <a:rPr lang="ja-JP" altLang="en-US" sz="1600" dirty="0">
                <a:latin typeface="Meiryo UI" panose="020B0604030504040204" pitchFamily="50" charset="-128"/>
                <a:ea typeface="Meiryo UI" panose="020B0604030504040204" pitchFamily="50" charset="-128"/>
              </a:rPr>
              <a:t>出典：警察庁「令和元年におけるサイバー空間をめぐる脅威の情勢等について」</a:t>
            </a:r>
          </a:p>
        </p:txBody>
      </p:sp>
      <p:pic>
        <p:nvPicPr>
          <p:cNvPr id="8" name="図 7">
            <a:extLst>
              <a:ext uri="{FF2B5EF4-FFF2-40B4-BE49-F238E27FC236}">
                <a16:creationId xmlns:a16="http://schemas.microsoft.com/office/drawing/2014/main" id="{DEB68025-A752-45AC-A9F8-2E236DAA1BF4}"/>
              </a:ext>
            </a:extLst>
          </p:cNvPr>
          <p:cNvPicPr>
            <a:picLocks noChangeAspect="1"/>
          </p:cNvPicPr>
          <p:nvPr/>
        </p:nvPicPr>
        <p:blipFill>
          <a:blip r:embed="rId3"/>
          <a:stretch>
            <a:fillRect/>
          </a:stretch>
        </p:blipFill>
        <p:spPr>
          <a:xfrm>
            <a:off x="1233487" y="1340768"/>
            <a:ext cx="6677026" cy="5151600"/>
          </a:xfrm>
          <a:prstGeom prst="rect">
            <a:avLst/>
          </a:prstGeom>
        </p:spPr>
      </p:pic>
    </p:spTree>
    <p:extLst>
      <p:ext uri="{BB962C8B-B14F-4D97-AF65-F5344CB8AC3E}">
        <p14:creationId xmlns:p14="http://schemas.microsoft.com/office/powerpoint/2010/main" val="2793639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49CE4837-ADD9-470D-81FE-DC0F48CB7ECA}"/>
              </a:ext>
            </a:extLst>
          </p:cNvPr>
          <p:cNvPicPr>
            <a:picLocks noChangeAspect="1"/>
          </p:cNvPicPr>
          <p:nvPr/>
        </p:nvPicPr>
        <p:blipFill>
          <a:blip r:embed="rId3"/>
          <a:stretch>
            <a:fillRect/>
          </a:stretch>
        </p:blipFill>
        <p:spPr>
          <a:xfrm>
            <a:off x="4022795" y="4944424"/>
            <a:ext cx="1701333" cy="1868952"/>
          </a:xfrm>
          <a:prstGeom prst="rect">
            <a:avLst/>
          </a:prstGeom>
          <a:effectLst>
            <a:outerShdw blurRad="50800" dist="38100" dir="5400000" algn="t" rotWithShape="0">
              <a:prstClr val="black">
                <a:alpha val="40000"/>
              </a:prstClr>
            </a:outerShdw>
          </a:effectLst>
        </p:spPr>
      </p:pic>
      <p:sp>
        <p:nvSpPr>
          <p:cNvPr id="4" name="Rectangle 3">
            <a:extLst>
              <a:ext uri="{FF2B5EF4-FFF2-40B4-BE49-F238E27FC236}">
                <a16:creationId xmlns:a16="http://schemas.microsoft.com/office/drawing/2014/main" id="{824BD967-3CA1-4822-AD84-473057C96A64}"/>
              </a:ext>
            </a:extLst>
          </p:cNvPr>
          <p:cNvSpPr>
            <a:spLocks noGrp="1" noChangeArrowheads="1"/>
          </p:cNvSpPr>
          <p:nvPr>
            <p:ph idx="1"/>
          </p:nvPr>
        </p:nvSpPr>
        <p:spPr>
          <a:xfrm>
            <a:off x="498474" y="1412875"/>
            <a:ext cx="8394005" cy="3918711"/>
          </a:xfrm>
        </p:spPr>
        <p:txBody>
          <a:bodyPr/>
          <a:lstStyle/>
          <a:p>
            <a:pPr eaLnBrk="1" hangingPunct="1">
              <a:buFont typeface="Arial" panose="020B0604020202020204" pitchFamily="34" charset="0"/>
              <a:buChar char="•"/>
            </a:pPr>
            <a:r>
              <a:rPr lang="ja-JP" altLang="en-US" sz="2400" dirty="0">
                <a:latin typeface="メイリオ" panose="020B0604030504040204" pitchFamily="50" charset="-128"/>
              </a:rPr>
              <a:t>クラウドなどインターネットを通じたサービスの多くが、パスワードによる認証を採用しています。</a:t>
            </a:r>
            <a:endParaRPr lang="en-US" altLang="ja-JP" sz="2400" dirty="0">
              <a:latin typeface="メイリオ" panose="020B0604030504040204" pitchFamily="50" charset="-128"/>
            </a:endParaRPr>
          </a:p>
          <a:p>
            <a:pPr eaLnBrk="1" hangingPunct="1">
              <a:buFont typeface="Arial" panose="020B0604020202020204" pitchFamily="34" charset="0"/>
              <a:buChar char="•"/>
            </a:pPr>
            <a:r>
              <a:rPr lang="ja-JP" altLang="en-US" sz="2400" dirty="0"/>
              <a:t>インターネットサービスは外部からの攻撃を受けやすく、パスワードが窃取されると不正にログインされる危険性が極めて高くなります。</a:t>
            </a:r>
            <a:endParaRPr lang="en-US" altLang="ja-JP" sz="2400" dirty="0"/>
          </a:p>
          <a:p>
            <a:pPr eaLnBrk="1" hangingPunct="1">
              <a:buFont typeface="Arial" panose="020B0604020202020204" pitchFamily="34" charset="0"/>
              <a:buChar char="•"/>
            </a:pPr>
            <a:r>
              <a:rPr lang="ja-JP" altLang="en-US" sz="2400" dirty="0"/>
              <a:t>不正ログイン対策として複数の要素</a:t>
            </a:r>
            <a:r>
              <a:rPr lang="en-US" altLang="ja-JP" sz="2400" dirty="0"/>
              <a:t>(</a:t>
            </a:r>
            <a:r>
              <a:rPr lang="ja-JP" altLang="en-US" sz="2400" dirty="0"/>
              <a:t>記憶</a:t>
            </a:r>
            <a:r>
              <a:rPr lang="en-US" altLang="ja-JP" sz="2400" dirty="0"/>
              <a:t>､</a:t>
            </a:r>
            <a:r>
              <a:rPr lang="ja-JP" altLang="en-US" sz="2400" dirty="0"/>
              <a:t>所持</a:t>
            </a:r>
            <a:r>
              <a:rPr lang="en-US" altLang="ja-JP" sz="2400" dirty="0"/>
              <a:t>､</a:t>
            </a:r>
            <a:r>
              <a:rPr lang="ja-JP" altLang="en-US" sz="2400" dirty="0"/>
              <a:t>生体情報</a:t>
            </a:r>
            <a:r>
              <a:rPr lang="en-US" altLang="ja-JP" sz="2400" dirty="0"/>
              <a:t>)</a:t>
            </a:r>
            <a:r>
              <a:rPr lang="ja-JP" altLang="en-US" sz="2400" dirty="0"/>
              <a:t>を用いた「多要素認証」や同じ要素の認証を多段で実施する「多段階認証」などの認証方式を提供しているサービスがあります。</a:t>
            </a:r>
          </a:p>
          <a:p>
            <a:pPr eaLnBrk="1" hangingPunct="1">
              <a:buFont typeface="Arial" panose="020B0604020202020204" pitchFamily="34" charset="0"/>
              <a:buChar char="•"/>
            </a:pPr>
            <a:endParaRPr lang="ja-JP" altLang="en-US" sz="2400" dirty="0">
              <a:latin typeface="メイリオ" panose="020B0604030504040204" pitchFamily="50" charset="-128"/>
            </a:endParaRPr>
          </a:p>
        </p:txBody>
      </p:sp>
      <p:sp>
        <p:nvSpPr>
          <p:cNvPr id="5" name="Rectangle 2">
            <a:extLst>
              <a:ext uri="{FF2B5EF4-FFF2-40B4-BE49-F238E27FC236}">
                <a16:creationId xmlns:a16="http://schemas.microsoft.com/office/drawing/2014/main" id="{ECEC6AFC-D994-4737-9DBC-8FE53387F186}"/>
              </a:ext>
            </a:extLst>
          </p:cNvPr>
          <p:cNvSpPr>
            <a:spLocks noGrp="1" noChangeArrowheads="1"/>
          </p:cNvSpPr>
          <p:nvPr>
            <p:ph type="title"/>
          </p:nvPr>
        </p:nvSpPr>
        <p:spPr>
          <a:xfrm>
            <a:off x="539750" y="260350"/>
            <a:ext cx="7127875" cy="993775"/>
          </a:xfrm>
        </p:spPr>
        <p:txBody>
          <a:bodyPr/>
          <a:lstStyle/>
          <a:p>
            <a:pPr>
              <a:defRPr/>
            </a:pPr>
            <a:r>
              <a:rPr lang="ja-JP" altLang="en-US" b="1" dirty="0">
                <a:solidFill>
                  <a:srgbClr val="000000"/>
                </a:solidFill>
                <a:ea typeface="メイリオ" panose="020B0604030504040204" pitchFamily="50" charset="-128"/>
              </a:rPr>
              <a:t>多要素認証を活用する</a:t>
            </a:r>
            <a:endParaRPr lang="ja-JP" altLang="en-US" b="1" dirty="0">
              <a:ea typeface="メイリオ" panose="020B0604030504040204" pitchFamily="50" charset="-128"/>
            </a:endParaRPr>
          </a:p>
        </p:txBody>
      </p:sp>
      <p:pic>
        <p:nvPicPr>
          <p:cNvPr id="19" name="図 18">
            <a:extLst>
              <a:ext uri="{FF2B5EF4-FFF2-40B4-BE49-F238E27FC236}">
                <a16:creationId xmlns:a16="http://schemas.microsoft.com/office/drawing/2014/main" id="{273499C4-1AA2-4052-B0F5-A69AA4AF130F}"/>
              </a:ext>
            </a:extLst>
          </p:cNvPr>
          <p:cNvPicPr>
            <a:picLocks noChangeAspect="1"/>
          </p:cNvPicPr>
          <p:nvPr/>
        </p:nvPicPr>
        <p:blipFill>
          <a:blip r:embed="rId4"/>
          <a:stretch>
            <a:fillRect/>
          </a:stretch>
        </p:blipFill>
        <p:spPr>
          <a:xfrm>
            <a:off x="6804248" y="4581128"/>
            <a:ext cx="1063139" cy="2100000"/>
          </a:xfrm>
          <a:prstGeom prst="rect">
            <a:avLst/>
          </a:prstGeom>
          <a:effectLst>
            <a:outerShdw blurRad="50800" dist="38100" dir="5400000" algn="t" rotWithShape="0">
              <a:prstClr val="black">
                <a:alpha val="40000"/>
              </a:prstClr>
            </a:outerShdw>
          </a:effectLst>
        </p:spPr>
      </p:pic>
      <p:sp>
        <p:nvSpPr>
          <p:cNvPr id="21" name="テキスト ボックス 20">
            <a:extLst>
              <a:ext uri="{FF2B5EF4-FFF2-40B4-BE49-F238E27FC236}">
                <a16:creationId xmlns:a16="http://schemas.microsoft.com/office/drawing/2014/main" id="{A8A914DC-870C-48A2-A05C-9484EDDAECA2}"/>
              </a:ext>
            </a:extLst>
          </p:cNvPr>
          <p:cNvSpPr txBox="1"/>
          <p:nvPr/>
        </p:nvSpPr>
        <p:spPr>
          <a:xfrm>
            <a:off x="2943782" y="6097753"/>
            <a:ext cx="2703631" cy="338554"/>
          </a:xfrm>
          <a:prstGeom prst="rect">
            <a:avLst/>
          </a:prstGeom>
          <a:solidFill>
            <a:schemeClr val="bg1">
              <a:alpha val="70000"/>
            </a:schemeClr>
          </a:solidFill>
        </p:spPr>
        <p:txBody>
          <a:bodyPr wrap="square" rtlCol="0">
            <a:spAutoFit/>
          </a:bodyPr>
          <a:lstStyle/>
          <a:p>
            <a:r>
              <a:rPr kumimoji="1" lang="ja-JP" altLang="en-US" sz="1600" dirty="0">
                <a:solidFill>
                  <a:srgbClr val="ED656B"/>
                </a:solidFill>
                <a:latin typeface="Meiryo UI" panose="020B0604030504040204" pitchFamily="50" charset="-128"/>
                <a:ea typeface="Meiryo UI" panose="020B0604030504040204" pitchFamily="50" charset="-128"/>
              </a:rPr>
              <a:t>①パソコンにパスワードを入力</a:t>
            </a:r>
          </a:p>
        </p:txBody>
      </p:sp>
      <p:sp>
        <p:nvSpPr>
          <p:cNvPr id="23" name="テキスト ボックス 22">
            <a:extLst>
              <a:ext uri="{FF2B5EF4-FFF2-40B4-BE49-F238E27FC236}">
                <a16:creationId xmlns:a16="http://schemas.microsoft.com/office/drawing/2014/main" id="{3A240354-F20C-4CB2-BDF4-59829DDA7F0F}"/>
              </a:ext>
            </a:extLst>
          </p:cNvPr>
          <p:cNvSpPr txBox="1"/>
          <p:nvPr/>
        </p:nvSpPr>
        <p:spPr>
          <a:xfrm>
            <a:off x="5400479" y="6093296"/>
            <a:ext cx="3492000" cy="584775"/>
          </a:xfrm>
          <a:prstGeom prst="rect">
            <a:avLst/>
          </a:prstGeom>
          <a:solidFill>
            <a:schemeClr val="bg1">
              <a:alpha val="70000"/>
            </a:schemeClr>
          </a:solidFill>
        </p:spPr>
        <p:txBody>
          <a:bodyPr wrap="square" rtlCol="0">
            <a:spAutoFit/>
          </a:bodyPr>
          <a:lstStyle/>
          <a:p>
            <a:r>
              <a:rPr lang="ja-JP" altLang="en-US" sz="1600" dirty="0">
                <a:solidFill>
                  <a:srgbClr val="ED656B"/>
                </a:solidFill>
                <a:latin typeface="Meiryo UI" panose="020B0604030504040204" pitchFamily="50" charset="-128"/>
                <a:ea typeface="Meiryo UI" panose="020B0604030504040204" pitchFamily="50" charset="-128"/>
              </a:rPr>
              <a:t>②スマホに「ログインしようとしていますか</a:t>
            </a:r>
            <a:r>
              <a:rPr lang="en-US" altLang="ja-JP" sz="1600" dirty="0">
                <a:solidFill>
                  <a:srgbClr val="ED656B"/>
                </a:solidFill>
                <a:latin typeface="Meiryo UI" panose="020B0604030504040204" pitchFamily="50" charset="-128"/>
                <a:ea typeface="Meiryo UI" panose="020B0604030504040204" pitchFamily="50" charset="-128"/>
              </a:rPr>
              <a:t>?</a:t>
            </a:r>
            <a:r>
              <a:rPr lang="ja-JP" altLang="en-US" sz="1600" dirty="0">
                <a:solidFill>
                  <a:srgbClr val="ED656B"/>
                </a:solidFill>
                <a:latin typeface="Meiryo UI" panose="020B0604030504040204" pitchFamily="50" charset="-128"/>
                <a:ea typeface="Meiryo UI" panose="020B0604030504040204" pitchFamily="50" charset="-128"/>
              </a:rPr>
              <a:t>」と表示されるので「はい」をタップ</a:t>
            </a:r>
            <a:endParaRPr kumimoji="1" lang="ja-JP" altLang="en-US" sz="1600" dirty="0">
              <a:solidFill>
                <a:srgbClr val="ED656B"/>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19435F49-B3BE-4611-949F-DBCDDEDA4C4C}"/>
              </a:ext>
            </a:extLst>
          </p:cNvPr>
          <p:cNvSpPr txBox="1"/>
          <p:nvPr/>
        </p:nvSpPr>
        <p:spPr>
          <a:xfrm>
            <a:off x="3106326" y="4918116"/>
            <a:ext cx="417626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例</a:t>
            </a:r>
            <a:r>
              <a:rPr kumimoji="1" lang="en-US" altLang="ja-JP" sz="1600" dirty="0">
                <a:latin typeface="Meiryo UI" panose="020B0604030504040204" pitchFamily="50" charset="-128"/>
                <a:ea typeface="Meiryo UI" panose="020B0604030504040204" pitchFamily="50" charset="-128"/>
              </a:rPr>
              <a:t>)Google</a:t>
            </a:r>
            <a:r>
              <a:rPr kumimoji="1" lang="ja-JP" altLang="en-US" sz="1600" dirty="0">
                <a:latin typeface="Meiryo UI" panose="020B0604030504040204" pitchFamily="50" charset="-128"/>
                <a:ea typeface="Meiryo UI" panose="020B0604030504040204" pitchFamily="50" charset="-128"/>
              </a:rPr>
              <a:t>アカウントの</a:t>
            </a:r>
            <a:r>
              <a:rPr kumimoji="1" lang="en-US" altLang="ja-JP" sz="1600" dirty="0">
                <a:latin typeface="Meiryo UI" panose="020B0604030504040204" pitchFamily="50" charset="-128"/>
                <a:ea typeface="Meiryo UI" panose="020B0604030504040204" pitchFamily="50" charset="-128"/>
              </a:rPr>
              <a:t>｢2</a:t>
            </a:r>
            <a:r>
              <a:rPr kumimoji="1" lang="ja-JP" altLang="en-US" sz="1600" dirty="0">
                <a:latin typeface="Meiryo UI" panose="020B0604030504040204" pitchFamily="50" charset="-128"/>
                <a:ea typeface="Meiryo UI" panose="020B0604030504040204" pitchFamily="50" charset="-128"/>
              </a:rPr>
              <a:t>段階認証プロセス</a:t>
            </a:r>
            <a:r>
              <a:rPr kumimoji="1" lang="en-US" altLang="ja-JP"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82909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2">
            <a:extLst>
              <a:ext uri="{FF2B5EF4-FFF2-40B4-BE49-F238E27FC236}">
                <a16:creationId xmlns:a16="http://schemas.microsoft.com/office/drawing/2014/main" id="{51592492-9423-41AB-8F94-FAD9CB484EF2}"/>
              </a:ext>
            </a:extLst>
          </p:cNvPr>
          <p:cNvSpPr txBox="1">
            <a:spLocks/>
          </p:cNvSpPr>
          <p:nvPr/>
        </p:nvSpPr>
        <p:spPr bwMode="auto">
          <a:xfrm>
            <a:off x="539552" y="1412776"/>
            <a:ext cx="8250238" cy="108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mn-lt"/>
                <a:ea typeface="+mn-ea"/>
              </a:defRPr>
            </a:lvl5pPr>
            <a:lvl6pPr marL="25146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Font typeface="Arial" charset="0"/>
              <a:buChar char="»"/>
              <a:defRPr kumimoji="1" sz="2000">
                <a:solidFill>
                  <a:schemeClr val="tx1"/>
                </a:solidFill>
                <a:latin typeface="+mn-lt"/>
                <a:ea typeface="+mn-ea"/>
              </a:defRPr>
            </a:lvl9pPr>
          </a:lstStyle>
          <a:p>
            <a:pPr marL="0" indent="0">
              <a:buFontTx/>
              <a:buNone/>
              <a:defRPr/>
            </a:pPr>
            <a:r>
              <a:rPr lang="en-US" altLang="ja-JP" sz="2800" b="1" kern="0" dirty="0">
                <a:latin typeface="メイリオ" panose="020B0604030504040204" pitchFamily="50" charset="-128"/>
                <a:ea typeface="メイリオ" panose="020B0604030504040204" pitchFamily="50" charset="-128"/>
              </a:rPr>
              <a:t>IPA</a:t>
            </a:r>
            <a:r>
              <a:rPr lang="ja-JP" altLang="en-US" sz="2800" b="1" kern="0" dirty="0">
                <a:latin typeface="メイリオ" panose="020B0604030504040204" pitchFamily="50" charset="-128"/>
                <a:ea typeface="メイリオ" panose="020B0604030504040204" pitchFamily="50" charset="-128"/>
              </a:rPr>
              <a:t>　チョコっとプラスパスワードから</a:t>
            </a:r>
            <a:endParaRPr lang="en-US" altLang="ja-JP" sz="2800" b="1" kern="0" dirty="0">
              <a:latin typeface="メイリオ" panose="020B0604030504040204" pitchFamily="50" charset="-128"/>
              <a:ea typeface="メイリオ" panose="020B0604030504040204" pitchFamily="50" charset="-128"/>
            </a:endParaRPr>
          </a:p>
          <a:p>
            <a:pPr marL="0" indent="0">
              <a:spcBef>
                <a:spcPts val="0"/>
              </a:spcBef>
              <a:buFontTx/>
              <a:buNone/>
              <a:defRPr/>
            </a:pPr>
            <a:r>
              <a:rPr lang="en-US" altLang="ja-JP" sz="1600" kern="0" dirty="0">
                <a:solidFill>
                  <a:srgbClr val="0000FF"/>
                </a:solidFill>
                <a:latin typeface="Meiryo UI" panose="020B0604030504040204" pitchFamily="50" charset="-128"/>
                <a:ea typeface="Meiryo UI" panose="020B0604030504040204" pitchFamily="50" charset="-128"/>
              </a:rPr>
              <a:t>https://www.ipa.go.jp/chocotto/pw.html</a:t>
            </a:r>
            <a:endParaRPr lang="ja-JP" altLang="en-US" sz="1600" kern="0" dirty="0">
              <a:solidFill>
                <a:srgbClr val="0000FF"/>
              </a:solidFill>
              <a:latin typeface="Meiryo UI" panose="020B0604030504040204" pitchFamily="50" charset="-128"/>
              <a:ea typeface="Meiryo UI" panose="020B0604030504040204" pitchFamily="50" charset="-128"/>
            </a:endParaRPr>
          </a:p>
        </p:txBody>
      </p:sp>
      <p:sp>
        <p:nvSpPr>
          <p:cNvPr id="5" name="タイトル 1">
            <a:extLst>
              <a:ext uri="{FF2B5EF4-FFF2-40B4-BE49-F238E27FC236}">
                <a16:creationId xmlns:a16="http://schemas.microsoft.com/office/drawing/2014/main" id="{F3A27612-226A-4EEC-8955-D7161E612D55}"/>
              </a:ext>
            </a:extLst>
          </p:cNvPr>
          <p:cNvSpPr>
            <a:spLocks noGrp="1" noChangeArrowheads="1"/>
          </p:cNvSpPr>
          <p:nvPr>
            <p:ph type="title"/>
          </p:nvPr>
        </p:nvSpPr>
        <p:spPr>
          <a:xfrm>
            <a:off x="520778" y="222011"/>
            <a:ext cx="7127875" cy="993775"/>
          </a:xfrm>
        </p:spPr>
        <p:txBody>
          <a:bodyPr/>
          <a:lstStyle/>
          <a:p>
            <a:r>
              <a:rPr lang="ja-JP" altLang="en-US" b="1" dirty="0">
                <a:latin typeface="メイリオ" panose="020B0604030504040204" pitchFamily="50" charset="-128"/>
              </a:rPr>
              <a:t>安全なパスワードとは？</a:t>
            </a:r>
            <a:endParaRPr lang="ja-JP" altLang="en-US" sz="4800" b="1" dirty="0">
              <a:latin typeface="メイリオ" panose="020B0604030504040204" pitchFamily="50" charset="-128"/>
            </a:endParaRPr>
          </a:p>
        </p:txBody>
      </p:sp>
      <p:pic>
        <p:nvPicPr>
          <p:cNvPr id="11" name="図 10">
            <a:extLst>
              <a:ext uri="{FF2B5EF4-FFF2-40B4-BE49-F238E27FC236}">
                <a16:creationId xmlns:a16="http://schemas.microsoft.com/office/drawing/2014/main" id="{A3A82C74-E222-400E-9530-3DC08E9FE1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9593" y="1412776"/>
            <a:ext cx="1672887" cy="697443"/>
          </a:xfrm>
          <a:prstGeom prst="rect">
            <a:avLst/>
          </a:prstGeom>
          <a:effectLst>
            <a:glow rad="63500">
              <a:schemeClr val="accent4">
                <a:satMod val="175000"/>
                <a:alpha val="40000"/>
              </a:schemeClr>
            </a:glow>
          </a:effectLst>
        </p:spPr>
      </p:pic>
      <p:sp>
        <p:nvSpPr>
          <p:cNvPr id="17" name="矢印: 右 16">
            <a:extLst>
              <a:ext uri="{FF2B5EF4-FFF2-40B4-BE49-F238E27FC236}">
                <a16:creationId xmlns:a16="http://schemas.microsoft.com/office/drawing/2014/main" id="{5AE01105-BABF-4DD7-A73C-9A6AC1CFA67C}"/>
              </a:ext>
            </a:extLst>
          </p:cNvPr>
          <p:cNvSpPr/>
          <p:nvPr/>
        </p:nvSpPr>
        <p:spPr bwMode="auto">
          <a:xfrm>
            <a:off x="2699792" y="6237312"/>
            <a:ext cx="360040" cy="288032"/>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grpSp>
        <p:nvGrpSpPr>
          <p:cNvPr id="12" name="グループ化 11">
            <a:extLst>
              <a:ext uri="{FF2B5EF4-FFF2-40B4-BE49-F238E27FC236}">
                <a16:creationId xmlns:a16="http://schemas.microsoft.com/office/drawing/2014/main" id="{23D3827B-4C9D-4C20-9252-D5DE74A561D1}"/>
              </a:ext>
            </a:extLst>
          </p:cNvPr>
          <p:cNvGrpSpPr/>
          <p:nvPr/>
        </p:nvGrpSpPr>
        <p:grpSpPr>
          <a:xfrm>
            <a:off x="505333" y="2492896"/>
            <a:ext cx="8133333" cy="4104456"/>
            <a:chOff x="505333" y="2492896"/>
            <a:chExt cx="8133333" cy="4104456"/>
          </a:xfrm>
        </p:grpSpPr>
        <p:pic>
          <p:nvPicPr>
            <p:cNvPr id="9" name="図 8">
              <a:extLst>
                <a:ext uri="{FF2B5EF4-FFF2-40B4-BE49-F238E27FC236}">
                  <a16:creationId xmlns:a16="http://schemas.microsoft.com/office/drawing/2014/main" id="{66E0DA9C-B151-4680-9BC9-30C47601DA16}"/>
                </a:ext>
              </a:extLst>
            </p:cNvPr>
            <p:cNvPicPr>
              <a:picLocks noChangeAspect="1"/>
            </p:cNvPicPr>
            <p:nvPr/>
          </p:nvPicPr>
          <p:blipFill>
            <a:blip r:embed="rId4"/>
            <a:stretch>
              <a:fillRect/>
            </a:stretch>
          </p:blipFill>
          <p:spPr>
            <a:xfrm>
              <a:off x="5940152" y="4302114"/>
              <a:ext cx="2666667" cy="2295238"/>
            </a:xfrm>
            <a:prstGeom prst="rect">
              <a:avLst/>
            </a:prstGeom>
          </p:spPr>
        </p:pic>
        <p:pic>
          <p:nvPicPr>
            <p:cNvPr id="8" name="図 7">
              <a:extLst>
                <a:ext uri="{FF2B5EF4-FFF2-40B4-BE49-F238E27FC236}">
                  <a16:creationId xmlns:a16="http://schemas.microsoft.com/office/drawing/2014/main" id="{A7F51C8C-F2FC-431D-941C-36AB8D355F65}"/>
                </a:ext>
              </a:extLst>
            </p:cNvPr>
            <p:cNvPicPr>
              <a:picLocks noChangeAspect="1"/>
            </p:cNvPicPr>
            <p:nvPr/>
          </p:nvPicPr>
          <p:blipFill>
            <a:blip r:embed="rId5"/>
            <a:stretch>
              <a:fillRect/>
            </a:stretch>
          </p:blipFill>
          <p:spPr>
            <a:xfrm>
              <a:off x="3123361" y="4297605"/>
              <a:ext cx="2666667" cy="2295238"/>
            </a:xfrm>
            <a:prstGeom prst="rect">
              <a:avLst/>
            </a:prstGeom>
          </p:spPr>
        </p:pic>
        <p:sp>
          <p:nvSpPr>
            <p:cNvPr id="16" name="テキスト ボックス 15">
              <a:extLst>
                <a:ext uri="{FF2B5EF4-FFF2-40B4-BE49-F238E27FC236}">
                  <a16:creationId xmlns:a16="http://schemas.microsoft.com/office/drawing/2014/main" id="{8F4853B2-9D24-4116-B426-66501A825FE0}"/>
                </a:ext>
              </a:extLst>
            </p:cNvPr>
            <p:cNvSpPr txBox="1"/>
            <p:nvPr/>
          </p:nvSpPr>
          <p:spPr>
            <a:xfrm>
              <a:off x="505334" y="5694347"/>
              <a:ext cx="2770708" cy="830997"/>
            </a:xfrm>
            <a:prstGeom prst="rect">
              <a:avLst/>
            </a:prstGeom>
            <a:noFill/>
          </p:spPr>
          <p:txBody>
            <a:bodyPr wrap="square" rtlCol="0">
              <a:spAutoFit/>
            </a:bodyPr>
            <a:lstStyle/>
            <a:p>
              <a:r>
                <a:rPr lang="en-US" altLang="ja-JP" sz="1600" dirty="0">
                  <a:solidFill>
                    <a:srgbClr val="FF0000"/>
                  </a:solidFill>
                  <a:latin typeface="Meiryo UI" panose="020B0604030504040204" pitchFamily="50" charset="-128"/>
                  <a:ea typeface="Meiryo UI" panose="020B0604030504040204" pitchFamily="50" charset="-128"/>
                </a:rPr>
                <a:t>※</a:t>
              </a:r>
              <a:r>
                <a:rPr lang="ja-JP" altLang="en-US" sz="1600" dirty="0">
                  <a:solidFill>
                    <a:srgbClr val="FF0000"/>
                  </a:solidFill>
                  <a:latin typeface="Meiryo UI" panose="020B0604030504040204" pitchFamily="50" charset="-128"/>
                  <a:ea typeface="Meiryo UI" panose="020B0604030504040204" pitchFamily="50" charset="-128"/>
                </a:rPr>
                <a:t>こちらのパスワードは公開用のサンプルですので、使用しないでください。</a:t>
              </a:r>
              <a:endParaRPr kumimoji="1" lang="ja-JP" altLang="en-US" sz="1600" dirty="0">
                <a:solidFill>
                  <a:srgbClr val="FF0000"/>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9BB4E244-9CC7-4F01-AE95-0D8A4509A7DB}"/>
                </a:ext>
              </a:extLst>
            </p:cNvPr>
            <p:cNvPicPr>
              <a:picLocks noChangeAspect="1"/>
            </p:cNvPicPr>
            <p:nvPr/>
          </p:nvPicPr>
          <p:blipFill>
            <a:blip r:embed="rId6"/>
            <a:stretch>
              <a:fillRect/>
            </a:stretch>
          </p:blipFill>
          <p:spPr>
            <a:xfrm>
              <a:off x="505333" y="2492896"/>
              <a:ext cx="8133333" cy="1685714"/>
            </a:xfrm>
            <a:prstGeom prst="rect">
              <a:avLst/>
            </a:prstGeom>
          </p:spPr>
        </p:pic>
      </p:grpSp>
    </p:spTree>
    <p:extLst>
      <p:ext uri="{BB962C8B-B14F-4D97-AF65-F5344CB8AC3E}">
        <p14:creationId xmlns:p14="http://schemas.microsoft.com/office/powerpoint/2010/main" val="3840045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5" descr="C:\Documents and Settings\t-uchiya\My Documents\イメージ\背景用黒板その3.gif">
            <a:extLst>
              <a:ext uri="{FF2B5EF4-FFF2-40B4-BE49-F238E27FC236}">
                <a16:creationId xmlns:a16="http://schemas.microsoft.com/office/drawing/2014/main" id="{F805392E-B5CB-4FD6-8CAB-DCABBF9924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4788" y="1303338"/>
            <a:ext cx="8834437"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2">
            <a:extLst>
              <a:ext uri="{FF2B5EF4-FFF2-40B4-BE49-F238E27FC236}">
                <a16:creationId xmlns:a16="http://schemas.microsoft.com/office/drawing/2014/main" id="{48BCF7CE-2675-4DE9-A2B6-CD6D4FB4E42F}"/>
              </a:ext>
            </a:extLst>
          </p:cNvPr>
          <p:cNvSpPr>
            <a:spLocks noGrp="1" noChangeArrowheads="1"/>
          </p:cNvSpPr>
          <p:nvPr>
            <p:ph type="title"/>
          </p:nvPr>
        </p:nvSpPr>
        <p:spPr/>
        <p:txBody>
          <a:bodyPr/>
          <a:lstStyle/>
          <a:p>
            <a:r>
              <a:rPr lang="ja-JP" altLang="en-US" sz="4400" b="1" dirty="0">
                <a:solidFill>
                  <a:srgbClr val="000000"/>
                </a:solidFill>
              </a:rPr>
              <a:t>機器</a:t>
            </a:r>
            <a:r>
              <a:rPr lang="ja-JP" altLang="en-US" sz="4400" b="1" dirty="0">
                <a:solidFill>
                  <a:srgbClr val="000000"/>
                </a:solidFill>
                <a:ea typeface="メイリオ" panose="020B0604030504040204" pitchFamily="50" charset="-128"/>
              </a:rPr>
              <a:t>の設定</a:t>
            </a:r>
            <a:endParaRPr lang="ja-JP" altLang="en-US" b="1" dirty="0"/>
          </a:p>
        </p:txBody>
      </p:sp>
      <p:sp>
        <p:nvSpPr>
          <p:cNvPr id="90116" name="Rectangle 3">
            <a:extLst>
              <a:ext uri="{FF2B5EF4-FFF2-40B4-BE49-F238E27FC236}">
                <a16:creationId xmlns:a16="http://schemas.microsoft.com/office/drawing/2014/main" id="{6153C654-C26C-4FDA-8635-31E3B405B0CD}"/>
              </a:ext>
            </a:extLst>
          </p:cNvPr>
          <p:cNvSpPr>
            <a:spLocks noGrp="1" noChangeArrowheads="1"/>
          </p:cNvSpPr>
          <p:nvPr>
            <p:ph idx="1"/>
          </p:nvPr>
        </p:nvSpPr>
        <p:spPr>
          <a:xfrm>
            <a:off x="498475" y="1412874"/>
            <a:ext cx="8147050" cy="2700000"/>
          </a:xfrm>
        </p:spPr>
        <p:txBody>
          <a:bodyPr anchor="ctr" anchorCtr="0"/>
          <a:lstStyle/>
          <a:p>
            <a:pPr marL="803275" indent="-720725">
              <a:spcBef>
                <a:spcPts val="0"/>
              </a:spcBef>
              <a:buSzPct val="150000"/>
              <a:buBlip>
                <a:blip r:embed="rId4"/>
              </a:buBlip>
            </a:pPr>
            <a:r>
              <a:rPr lang="ja-JP" altLang="en-US" sz="4800" b="1" dirty="0"/>
              <a:t>共有設定を見直そう！</a:t>
            </a:r>
          </a:p>
        </p:txBody>
      </p:sp>
    </p:spTree>
  </p:cSld>
  <p:clrMapOvr>
    <a:masterClrMapping/>
  </p:clrMapOvr>
  <p:transition>
    <p:cover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タイトル 1">
            <a:extLst>
              <a:ext uri="{FF2B5EF4-FFF2-40B4-BE49-F238E27FC236}">
                <a16:creationId xmlns:a16="http://schemas.microsoft.com/office/drawing/2014/main" id="{431B88F7-D9F7-4068-864B-758A47CD8430}"/>
              </a:ext>
            </a:extLst>
          </p:cNvPr>
          <p:cNvSpPr>
            <a:spLocks noGrp="1" noChangeArrowheads="1"/>
          </p:cNvSpPr>
          <p:nvPr>
            <p:ph type="title"/>
          </p:nvPr>
        </p:nvSpPr>
        <p:spPr/>
        <p:txBody>
          <a:bodyPr/>
          <a:lstStyle/>
          <a:p>
            <a:r>
              <a:rPr lang="ja-JP" altLang="en-US" b="1" dirty="0">
                <a:solidFill>
                  <a:srgbClr val="000000"/>
                </a:solidFill>
                <a:ea typeface="メイリオ" panose="020B0604030504040204" pitchFamily="50" charset="-128"/>
              </a:rPr>
              <a:t>共有設定を見直す</a:t>
            </a:r>
            <a:endParaRPr lang="ja-JP" altLang="en-US" b="1" dirty="0">
              <a:solidFill>
                <a:srgbClr val="FF0000"/>
              </a:solidFill>
              <a:latin typeface="メイリオ" panose="020B0604030504040204" pitchFamily="50" charset="-128"/>
              <a:ea typeface="メイリオ" panose="020B0604030504040204" pitchFamily="50" charset="-128"/>
            </a:endParaRPr>
          </a:p>
        </p:txBody>
      </p:sp>
      <p:sp>
        <p:nvSpPr>
          <p:cNvPr id="92163" name="コンテンツ プレースホルダー 2">
            <a:extLst>
              <a:ext uri="{FF2B5EF4-FFF2-40B4-BE49-F238E27FC236}">
                <a16:creationId xmlns:a16="http://schemas.microsoft.com/office/drawing/2014/main" id="{35C3AA3F-0B5B-4A5E-BC9A-993EC6E6705C}"/>
              </a:ext>
            </a:extLst>
          </p:cNvPr>
          <p:cNvSpPr>
            <a:spLocks noGrp="1" noChangeArrowheads="1"/>
          </p:cNvSpPr>
          <p:nvPr>
            <p:ph idx="1"/>
          </p:nvPr>
        </p:nvSpPr>
        <p:spPr>
          <a:xfrm>
            <a:off x="498475" y="1412875"/>
            <a:ext cx="8466138" cy="4924425"/>
          </a:xfrm>
        </p:spPr>
        <p:txBody>
          <a:bodyPr/>
          <a:lstStyle/>
          <a:p>
            <a:pPr>
              <a:buFont typeface="Arial" panose="020B0604020202020204" pitchFamily="34" charset="0"/>
              <a:buChar char="•"/>
            </a:pPr>
            <a:r>
              <a:rPr lang="ja-JP" altLang="en-US" sz="2400" dirty="0">
                <a:latin typeface="メイリオ" panose="020B0604030504040204" pitchFamily="50" charset="-128"/>
              </a:rPr>
              <a:t>データ保管などのクラウドサービスやネットワーク接続の複合機の設定を間違ったため、無関係な人に情報を覗き見られるトラブルが増えています。</a:t>
            </a:r>
            <a:endParaRPr lang="en-US" altLang="ja-JP" sz="2400" dirty="0">
              <a:latin typeface="メイリオ" panose="020B0604030504040204" pitchFamily="50" charset="-128"/>
            </a:endParaRPr>
          </a:p>
          <a:p>
            <a:pPr>
              <a:buFont typeface="Arial" panose="020B0604020202020204" pitchFamily="34" charset="0"/>
              <a:buChar char="•"/>
            </a:pPr>
            <a:r>
              <a:rPr lang="ja-JP" altLang="en-US" sz="2400" dirty="0">
                <a:latin typeface="メイリオ" panose="020B0604030504040204" pitchFamily="50" charset="-128"/>
              </a:rPr>
              <a:t>クラウドサービスやネットワーク接続機器は</a:t>
            </a:r>
            <a:br>
              <a:rPr lang="en-US" altLang="ja-JP" sz="2400" dirty="0">
                <a:latin typeface="メイリオ" panose="020B0604030504040204" pitchFamily="50" charset="-128"/>
              </a:rPr>
            </a:br>
            <a:r>
              <a:rPr lang="ja-JP" altLang="en-US" sz="2400" dirty="0">
                <a:solidFill>
                  <a:srgbClr val="ED656B"/>
                </a:solidFill>
                <a:latin typeface="メイリオ" panose="020B0604030504040204" pitchFamily="50" charset="-128"/>
              </a:rPr>
              <a:t>必要な人だけが共有</a:t>
            </a:r>
            <a:r>
              <a:rPr lang="ja-JP" altLang="en-US" sz="2400" dirty="0">
                <a:latin typeface="メイリオ" panose="020B0604030504040204" pitchFamily="50" charset="-128"/>
              </a:rPr>
              <a:t>するように設定しましょう。</a:t>
            </a:r>
          </a:p>
          <a:p>
            <a:pPr marL="0" indent="0">
              <a:buNone/>
            </a:pPr>
            <a:endParaRPr lang="en-US" altLang="ja-JP" sz="1600" dirty="0"/>
          </a:p>
          <a:p>
            <a:pPr marL="0" indent="0">
              <a:buNone/>
            </a:pPr>
            <a:r>
              <a:rPr lang="ja-JP" altLang="en-US" sz="1600" dirty="0"/>
              <a:t>＜対策例＞</a:t>
            </a:r>
            <a:endParaRPr lang="en-US" altLang="ja-JP" sz="1600" dirty="0"/>
          </a:p>
          <a:p>
            <a:pPr lvl="1"/>
            <a:r>
              <a:rPr lang="ja-JP" altLang="en-US" sz="1600" dirty="0"/>
              <a:t>ウェブサービスの共有範囲を限定する</a:t>
            </a:r>
          </a:p>
          <a:p>
            <a:pPr lvl="1"/>
            <a:r>
              <a:rPr lang="ja-JP" altLang="en-US" sz="1600" dirty="0"/>
              <a:t>ネットワーク接続の複合機やカメラ、</a:t>
            </a:r>
            <a:br>
              <a:rPr lang="en-US" altLang="ja-JP" sz="1600" dirty="0"/>
            </a:br>
            <a:r>
              <a:rPr lang="ja-JP" altLang="en-US" sz="1600" dirty="0"/>
              <a:t>ハードディスク</a:t>
            </a:r>
            <a:r>
              <a:rPr lang="en-US" altLang="ja-JP" sz="1600" dirty="0"/>
              <a:t>(NAS)</a:t>
            </a:r>
            <a:r>
              <a:rPr lang="ja-JP" altLang="en-US" sz="1600" dirty="0"/>
              <a:t>などの共有範囲を</a:t>
            </a:r>
            <a:br>
              <a:rPr lang="en-US" altLang="ja-JP" sz="1600" dirty="0"/>
            </a:br>
            <a:r>
              <a:rPr lang="ja-JP" altLang="en-US" sz="1600" dirty="0"/>
              <a:t>限定する</a:t>
            </a:r>
          </a:p>
          <a:p>
            <a:pPr lvl="1"/>
            <a:r>
              <a:rPr lang="ja-JP" altLang="en-US" sz="1600" dirty="0"/>
              <a:t>従業員の異動や退職時に設定の変更</a:t>
            </a:r>
            <a:br>
              <a:rPr lang="en-US" altLang="ja-JP" sz="1600" dirty="0"/>
            </a:br>
            <a:r>
              <a:rPr lang="en-US" altLang="ja-JP" sz="1600" dirty="0"/>
              <a:t>(</a:t>
            </a:r>
            <a:r>
              <a:rPr lang="ja-JP" altLang="en-US" sz="1600" dirty="0"/>
              <a:t>削除</a:t>
            </a:r>
            <a:r>
              <a:rPr lang="en-US" altLang="ja-JP" sz="1600" dirty="0"/>
              <a:t>)</a:t>
            </a:r>
            <a:r>
              <a:rPr lang="ja-JP" altLang="en-US" sz="1600" dirty="0"/>
              <a:t>漏れがないように注意する</a:t>
            </a:r>
            <a:endParaRPr lang="en-US" altLang="ja-JP" sz="1600" dirty="0"/>
          </a:p>
          <a:p>
            <a:endParaRPr lang="ja-JP" altLang="en-US" dirty="0">
              <a:latin typeface="メイリオ" panose="020B0604030504040204" pitchFamily="50" charset="-128"/>
              <a:ea typeface="メイリオ" panose="020B0604030504040204" pitchFamily="50" charset="-128"/>
            </a:endParaRPr>
          </a:p>
          <a:p>
            <a:pPr marL="0" indent="0">
              <a:buNone/>
            </a:pPr>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モデル 1" descr="ノート PC - Windows メニュー">
                <a:extLst>
                  <a:ext uri="{FF2B5EF4-FFF2-40B4-BE49-F238E27FC236}">
                    <a16:creationId xmlns:a16="http://schemas.microsoft.com/office/drawing/2014/main" id="{B6CFBBCD-3104-44D2-B6DE-9E3ADC39B912}"/>
                  </a:ext>
                </a:extLst>
              </p:cNvPr>
              <p:cNvGraphicFramePr>
                <a:graphicFrameLocks noChangeAspect="1"/>
              </p:cNvGraphicFramePr>
              <p:nvPr>
                <p:extLst>
                  <p:ext uri="{D42A27DB-BD31-4B8C-83A1-F6EECF244321}">
                    <p14:modId xmlns:p14="http://schemas.microsoft.com/office/powerpoint/2010/main" val="2066527204"/>
                  </p:ext>
                </p:extLst>
              </p:nvPr>
            </p:nvGraphicFramePr>
            <p:xfrm>
              <a:off x="1522305" y="3932136"/>
              <a:ext cx="2429219" cy="2376264"/>
            </p:xfrm>
            <a:graphic>
              <a:graphicData uri="http://schemas.microsoft.com/office/drawing/2017/model3d">
                <am3d:model3d r:embed="rId3">
                  <am3d:spPr>
                    <a:xfrm>
                      <a:off x="0" y="0"/>
                      <a:ext cx="2429219" cy="2376264"/>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342823" ay="1652577" az="646821"/>
                    <am3d:postTrans dx="0" dy="0" dz="0"/>
                  </am3d:trans>
                  <am3d:raster rName="Office3DRenderer" rVer="16.0.8326">
                    <am3d:blip r:embed="rId4"/>
                  </am3d:raster>
                  <am3d:objViewport viewportSz="28263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モデル 1" descr="ノート PC - Windows メニュー">
                <a:extLst>
                  <a:ext uri="{FF2B5EF4-FFF2-40B4-BE49-F238E27FC236}">
                    <a16:creationId xmlns:a16="http://schemas.microsoft.com/office/drawing/2014/main" id="{B6CFBBCD-3104-44D2-B6DE-9E3ADC39B912}"/>
                  </a:ext>
                </a:extLst>
              </p:cNvPr>
              <p:cNvPicPr>
                <a:picLocks noGrp="1" noRot="1" noChangeAspect="1" noMove="1" noResize="1" noEditPoints="1" noAdjustHandles="1" noChangeArrowheads="1" noChangeShapeType="1" noCrop="1"/>
              </p:cNvPicPr>
              <p:nvPr/>
            </p:nvPicPr>
            <p:blipFill>
              <a:blip r:embed="rId4"/>
              <a:stretch>
                <a:fillRect/>
              </a:stretch>
            </p:blipFill>
            <p:spPr>
              <a:xfrm>
                <a:off x="1522305" y="3932136"/>
                <a:ext cx="2429219" cy="2376264"/>
              </a:xfrm>
              <a:prstGeom prst="rect">
                <a:avLst/>
              </a:prstGeom>
            </p:spPr>
          </p:pic>
        </mc:Fallback>
      </mc:AlternateContent>
      <p:sp>
        <p:nvSpPr>
          <p:cNvPr id="93186" name="タイトル 1">
            <a:extLst>
              <a:ext uri="{FF2B5EF4-FFF2-40B4-BE49-F238E27FC236}">
                <a16:creationId xmlns:a16="http://schemas.microsoft.com/office/drawing/2014/main" id="{15DB3493-5894-4318-BBD3-70C83E1648E2}"/>
              </a:ext>
            </a:extLst>
          </p:cNvPr>
          <p:cNvSpPr>
            <a:spLocks noGrp="1" noChangeArrowheads="1"/>
          </p:cNvSpPr>
          <p:nvPr>
            <p:ph type="title"/>
          </p:nvPr>
        </p:nvSpPr>
        <p:spPr/>
        <p:txBody>
          <a:bodyPr/>
          <a:lstStyle/>
          <a:p>
            <a:r>
              <a:rPr lang="ja-JP" altLang="en-US" b="1" dirty="0">
                <a:latin typeface="メイリオ" panose="020B0604030504040204" pitchFamily="50" charset="-128"/>
                <a:ea typeface="メイリオ" panose="020B0604030504040204" pitchFamily="50" charset="-128"/>
              </a:rPr>
              <a:t>例えばこんな対策</a:t>
            </a:r>
            <a:r>
              <a:rPr lang="en-US" altLang="ja-JP" b="1" dirty="0">
                <a:latin typeface="メイリオ" panose="020B0604030504040204" pitchFamily="50" charset="-128"/>
                <a:ea typeface="メイリオ" panose="020B0604030504040204" pitchFamily="50" charset="-128"/>
              </a:rPr>
              <a:t>…</a:t>
            </a:r>
            <a:endParaRPr lang="ja-JP" altLang="en-US" b="1" dirty="0">
              <a:latin typeface="メイリオ" panose="020B0604030504040204" pitchFamily="50" charset="-128"/>
              <a:ea typeface="メイリオ" panose="020B0604030504040204" pitchFamily="50" charset="-128"/>
            </a:endParaRPr>
          </a:p>
        </p:txBody>
      </p:sp>
      <p:sp>
        <p:nvSpPr>
          <p:cNvPr id="93187" name="コンテンツ プレースホルダー 2">
            <a:extLst>
              <a:ext uri="{FF2B5EF4-FFF2-40B4-BE49-F238E27FC236}">
                <a16:creationId xmlns:a16="http://schemas.microsoft.com/office/drawing/2014/main" id="{99E1B34A-885C-472D-94D3-9D6126F305CB}"/>
              </a:ext>
            </a:extLst>
          </p:cNvPr>
          <p:cNvSpPr>
            <a:spLocks noGrp="1" noChangeArrowheads="1"/>
          </p:cNvSpPr>
          <p:nvPr>
            <p:ph idx="1"/>
          </p:nvPr>
        </p:nvSpPr>
        <p:spPr>
          <a:xfrm>
            <a:off x="498474" y="1412875"/>
            <a:ext cx="8538021" cy="4924425"/>
          </a:xfrm>
        </p:spPr>
        <p:txBody>
          <a:bodyPr/>
          <a:lstStyle/>
          <a:p>
            <a:pPr>
              <a:buFont typeface="Arial" panose="020B0604020202020204" pitchFamily="34" charset="0"/>
              <a:buChar char="•"/>
            </a:pPr>
            <a:r>
              <a:rPr lang="ja-JP" altLang="en-US" sz="2400" dirty="0">
                <a:latin typeface="メイリオ" panose="020B0604030504040204" pitchFamily="50" charset="-128"/>
              </a:rPr>
              <a:t>クラウドサービスの共有範囲を限定する。</a:t>
            </a:r>
          </a:p>
          <a:p>
            <a:pPr>
              <a:buFont typeface="Arial" panose="020B0604020202020204" pitchFamily="34" charset="0"/>
              <a:buChar char="•"/>
            </a:pPr>
            <a:r>
              <a:rPr lang="ja-JP" altLang="en-US" sz="2400" dirty="0">
                <a:latin typeface="メイリオ" panose="020B0604030504040204" pitchFamily="50" charset="-128"/>
              </a:rPr>
              <a:t>ネットワークに接続するオフィス機器の</a:t>
            </a:r>
            <a:r>
              <a:rPr lang="ja-JP" altLang="en-US" sz="2400" dirty="0"/>
              <a:t>共有範囲やアクセス権</a:t>
            </a:r>
            <a:r>
              <a:rPr lang="ja-JP" altLang="en-US" sz="2400" dirty="0">
                <a:latin typeface="メイリオ" panose="020B0604030504040204" pitchFamily="50" charset="-128"/>
              </a:rPr>
              <a:t>を設定する。</a:t>
            </a:r>
          </a:p>
          <a:p>
            <a:pPr>
              <a:buFont typeface="Arial" panose="020B0604020202020204" pitchFamily="34" charset="0"/>
              <a:buChar char="•"/>
            </a:pPr>
            <a:r>
              <a:rPr lang="ja-JP" altLang="en-US" sz="2400" dirty="0">
                <a:latin typeface="メイリオ" panose="020B0604030504040204" pitchFamily="50" charset="-128"/>
              </a:rPr>
              <a:t>従業員の異動や退職時には設定の変更</a:t>
            </a:r>
            <a:r>
              <a:rPr lang="en-US" altLang="ja-JP" sz="2400" dirty="0">
                <a:latin typeface="メイリオ" panose="020B0604030504040204" pitchFamily="50" charset="-128"/>
              </a:rPr>
              <a:t>(</a:t>
            </a:r>
            <a:r>
              <a:rPr lang="ja-JP" altLang="en-US" sz="2400" dirty="0">
                <a:latin typeface="メイリオ" panose="020B0604030504040204" pitchFamily="50" charset="-128"/>
              </a:rPr>
              <a:t>削除</a:t>
            </a:r>
            <a:r>
              <a:rPr lang="en-US" altLang="ja-JP" sz="2400" dirty="0">
                <a:latin typeface="メイリオ" panose="020B0604030504040204" pitchFamily="50" charset="-128"/>
              </a:rPr>
              <a:t>)</a:t>
            </a:r>
            <a:r>
              <a:rPr lang="ja-JP" altLang="en-US" sz="2400" dirty="0">
                <a:latin typeface="メイリオ" panose="020B0604030504040204" pitchFamily="50" charset="-128"/>
              </a:rPr>
              <a:t>漏れがないように注意する。</a:t>
            </a:r>
          </a:p>
          <a:p>
            <a:pPr marL="0" indent="0">
              <a:buNone/>
            </a:pPr>
            <a:endParaRPr lang="ja-JP" altLang="en-US"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8381387E-BA11-4523-A6D5-AC6325677692}"/>
              </a:ext>
            </a:extLst>
          </p:cNvPr>
          <p:cNvPicPr>
            <a:picLocks noChangeAspect="1"/>
          </p:cNvPicPr>
          <p:nvPr/>
        </p:nvPicPr>
        <p:blipFill>
          <a:blip r:embed="rId5"/>
          <a:stretch>
            <a:fillRect/>
          </a:stretch>
        </p:blipFill>
        <p:spPr>
          <a:xfrm>
            <a:off x="3698435" y="3096772"/>
            <a:ext cx="2328572" cy="3428572"/>
          </a:xfrm>
          <a:prstGeom prst="rect">
            <a:avLst/>
          </a:prstGeom>
          <a:effectLst>
            <a:outerShdw blurRad="50800" dist="38100" dir="8100000" algn="tr" rotWithShape="0">
              <a:prstClr val="black">
                <a:alpha val="40000"/>
              </a:prstClr>
            </a:outerShdw>
          </a:effectLst>
        </p:spPr>
      </p:pic>
      <p:pic>
        <p:nvPicPr>
          <p:cNvPr id="4" name="図 3">
            <a:extLst>
              <a:ext uri="{FF2B5EF4-FFF2-40B4-BE49-F238E27FC236}">
                <a16:creationId xmlns:a16="http://schemas.microsoft.com/office/drawing/2014/main" id="{D414E8C3-371E-49CA-A308-0732490EA260}"/>
              </a:ext>
            </a:extLst>
          </p:cNvPr>
          <p:cNvPicPr>
            <a:picLocks noChangeAspect="1"/>
          </p:cNvPicPr>
          <p:nvPr/>
        </p:nvPicPr>
        <p:blipFill>
          <a:blip r:embed="rId6"/>
          <a:stretch>
            <a:fillRect/>
          </a:stretch>
        </p:blipFill>
        <p:spPr>
          <a:xfrm>
            <a:off x="5426627" y="3356992"/>
            <a:ext cx="2324425" cy="3428572"/>
          </a:xfrm>
          <a:prstGeom prst="rect">
            <a:avLst/>
          </a:prstGeom>
          <a:effectLst>
            <a:outerShdw blurRad="50800" dist="38100" dir="8100000" algn="tr" rotWithShape="0">
              <a:prstClr val="black">
                <a:alpha val="40000"/>
              </a:prstClr>
            </a:outerShdw>
          </a:effectLst>
        </p:spPr>
      </p:pic>
      <p:sp>
        <p:nvSpPr>
          <p:cNvPr id="5" name="正方形/長方形 4">
            <a:extLst>
              <a:ext uri="{FF2B5EF4-FFF2-40B4-BE49-F238E27FC236}">
                <a16:creationId xmlns:a16="http://schemas.microsoft.com/office/drawing/2014/main" id="{D6597C06-51E2-44D5-8C4B-2C2889FA9100}"/>
              </a:ext>
            </a:extLst>
          </p:cNvPr>
          <p:cNvSpPr/>
          <p:nvPr/>
        </p:nvSpPr>
        <p:spPr>
          <a:xfrm>
            <a:off x="1259632" y="4072663"/>
            <a:ext cx="2438803" cy="336532"/>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Windows10</a:t>
            </a:r>
            <a:r>
              <a:rPr lang="ja-JP" altLang="en-US" sz="1600" dirty="0">
                <a:latin typeface="Meiryo UI" panose="020B0604030504040204" pitchFamily="50" charset="-128"/>
                <a:ea typeface="Meiryo UI" panose="020B0604030504040204" pitchFamily="50" charset="-128"/>
              </a:rPr>
              <a:t>の設定画面</a:t>
            </a:r>
            <a:endParaRPr lang="en-US" altLang="ja-JP" sz="1600" dirty="0">
              <a:latin typeface="Meiryo UI" panose="020B0604030504040204" pitchFamily="50" charset="-128"/>
              <a:ea typeface="Meiryo UI" panose="020B0604030504040204" pitchFamily="50" charset="-128"/>
            </a:endParaRPr>
          </a:p>
        </p:txBody>
      </p:sp>
      <p:sp>
        <p:nvSpPr>
          <p:cNvPr id="7" name="四角形: 角を丸くする 6">
            <a:extLst>
              <a:ext uri="{FF2B5EF4-FFF2-40B4-BE49-F238E27FC236}">
                <a16:creationId xmlns:a16="http://schemas.microsoft.com/office/drawing/2014/main" id="{1F8FC16D-472A-46F1-A072-804DD200BE2F}"/>
              </a:ext>
            </a:extLst>
          </p:cNvPr>
          <p:cNvSpPr/>
          <p:nvPr/>
        </p:nvSpPr>
        <p:spPr bwMode="auto">
          <a:xfrm>
            <a:off x="3750273" y="4176000"/>
            <a:ext cx="720000" cy="360000"/>
          </a:xfrm>
          <a:prstGeom prst="roundRect">
            <a:avLst/>
          </a:prstGeom>
          <a:noFill/>
          <a:ln w="317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pitchFamily="50" charset="-128"/>
            </a:endParaRPr>
          </a:p>
        </p:txBody>
      </p:sp>
      <p:sp>
        <p:nvSpPr>
          <p:cNvPr id="11" name="四角形: 角を丸くする 10">
            <a:extLst>
              <a:ext uri="{FF2B5EF4-FFF2-40B4-BE49-F238E27FC236}">
                <a16:creationId xmlns:a16="http://schemas.microsoft.com/office/drawing/2014/main" id="{B98B8802-F9C2-4E1B-8242-962F6FFBEFF1}"/>
              </a:ext>
            </a:extLst>
          </p:cNvPr>
          <p:cNvSpPr/>
          <p:nvPr/>
        </p:nvSpPr>
        <p:spPr bwMode="auto">
          <a:xfrm>
            <a:off x="5465983" y="4688400"/>
            <a:ext cx="2232000" cy="1620000"/>
          </a:xfrm>
          <a:prstGeom prst="roundRect">
            <a:avLst/>
          </a:prstGeom>
          <a:noFill/>
          <a:ln w="317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Arial" charset="0"/>
              <a:ea typeface="ＭＳ Ｐゴシック" pitchFamily="50"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5" descr="C:\Documents and Settings\t-uchiya\My Documents\イメージ\背景用黒板その3.gif">
            <a:extLst>
              <a:ext uri="{FF2B5EF4-FFF2-40B4-BE49-F238E27FC236}">
                <a16:creationId xmlns:a16="http://schemas.microsoft.com/office/drawing/2014/main" id="{AEF4FCFE-8436-48CE-99AD-FC4FB65F8D6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4788" y="1303338"/>
            <a:ext cx="8834437"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2">
            <a:extLst>
              <a:ext uri="{FF2B5EF4-FFF2-40B4-BE49-F238E27FC236}">
                <a16:creationId xmlns:a16="http://schemas.microsoft.com/office/drawing/2014/main" id="{CF5D6DE6-9188-4260-9F2B-51FD5233ADB8}"/>
              </a:ext>
            </a:extLst>
          </p:cNvPr>
          <p:cNvSpPr>
            <a:spLocks noGrp="1" noChangeArrowheads="1"/>
          </p:cNvSpPr>
          <p:nvPr>
            <p:ph type="title"/>
          </p:nvPr>
        </p:nvSpPr>
        <p:spPr/>
        <p:txBody>
          <a:bodyPr/>
          <a:lstStyle/>
          <a:p>
            <a:r>
              <a:rPr lang="ja-JP" altLang="en-US" sz="4400" b="1" i="1" dirty="0">
                <a:solidFill>
                  <a:srgbClr val="000000"/>
                </a:solidFill>
              </a:rPr>
              <a:t>情報</a:t>
            </a:r>
            <a:r>
              <a:rPr lang="ja-JP" altLang="en-US" sz="4400" b="1" i="1" dirty="0">
                <a:solidFill>
                  <a:srgbClr val="000000"/>
                </a:solidFill>
                <a:ea typeface="メイリオ" panose="020B0604030504040204" pitchFamily="50" charset="-128"/>
              </a:rPr>
              <a:t>収集</a:t>
            </a:r>
            <a:endParaRPr lang="ja-JP" altLang="en-US" b="1" i="1" dirty="0"/>
          </a:p>
        </p:txBody>
      </p:sp>
      <p:sp>
        <p:nvSpPr>
          <p:cNvPr id="94212" name="Rectangle 3">
            <a:extLst>
              <a:ext uri="{FF2B5EF4-FFF2-40B4-BE49-F238E27FC236}">
                <a16:creationId xmlns:a16="http://schemas.microsoft.com/office/drawing/2014/main" id="{C0ECAD0B-3637-49B5-8316-F8FD465DEE07}"/>
              </a:ext>
            </a:extLst>
          </p:cNvPr>
          <p:cNvSpPr>
            <a:spLocks noGrp="1" noChangeArrowheads="1"/>
          </p:cNvSpPr>
          <p:nvPr>
            <p:ph idx="1"/>
          </p:nvPr>
        </p:nvSpPr>
        <p:spPr>
          <a:xfrm>
            <a:off x="498475" y="1412875"/>
            <a:ext cx="8105973" cy="2700000"/>
          </a:xfrm>
        </p:spPr>
        <p:txBody>
          <a:bodyPr anchor="ctr" anchorCtr="0"/>
          <a:lstStyle/>
          <a:p>
            <a:pPr>
              <a:buSzPct val="150000"/>
              <a:buFontTx/>
              <a:buBlip>
                <a:blip r:embed="rId4"/>
              </a:buBlip>
            </a:pPr>
            <a:endParaRPr lang="ja-JP" altLang="en-US" sz="2800" dirty="0">
              <a:ea typeface="メイリオ" panose="020B0604030504040204" pitchFamily="50" charset="-128"/>
            </a:endParaRPr>
          </a:p>
          <a:p>
            <a:pPr marL="803275" indent="-720725">
              <a:spcBef>
                <a:spcPts val="0"/>
              </a:spcBef>
              <a:buSzPct val="150000"/>
              <a:buBlip>
                <a:blip r:embed="rId5"/>
              </a:buBlip>
            </a:pPr>
            <a:r>
              <a:rPr lang="ja-JP" altLang="en-US" sz="4800" b="1" dirty="0"/>
              <a:t>脅威や攻撃の手口を</a:t>
            </a:r>
            <a:br>
              <a:rPr lang="en-US" altLang="ja-JP" sz="4800" b="1" dirty="0"/>
            </a:br>
            <a:r>
              <a:rPr lang="ja-JP" altLang="en-US" sz="4800" b="1" dirty="0"/>
              <a:t>知ろう！</a:t>
            </a:r>
          </a:p>
        </p:txBody>
      </p:sp>
    </p:spTree>
    <p:extLst>
      <p:ext uri="{BB962C8B-B14F-4D97-AF65-F5344CB8AC3E}">
        <p14:creationId xmlns:p14="http://schemas.microsoft.com/office/powerpoint/2010/main" val="389112216"/>
      </p:ext>
    </p:extLst>
  </p:cSld>
  <p:clrMapOvr>
    <a:masterClrMapping/>
  </p:clrMapOvr>
  <p:transition>
    <p:cover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タイトル 1">
            <a:extLst>
              <a:ext uri="{FF2B5EF4-FFF2-40B4-BE49-F238E27FC236}">
                <a16:creationId xmlns:a16="http://schemas.microsoft.com/office/drawing/2014/main" id="{0E041B5E-81FD-4E2E-9F0C-695E65DC0EEE}"/>
              </a:ext>
            </a:extLst>
          </p:cNvPr>
          <p:cNvSpPr>
            <a:spLocks noGrp="1" noChangeArrowheads="1"/>
          </p:cNvSpPr>
          <p:nvPr>
            <p:ph type="title"/>
          </p:nvPr>
        </p:nvSpPr>
        <p:spPr>
          <a:xfrm>
            <a:off x="323726" y="260350"/>
            <a:ext cx="7848674" cy="993775"/>
          </a:xfrm>
        </p:spPr>
        <p:txBody>
          <a:bodyPr/>
          <a:lstStyle/>
          <a:p>
            <a:r>
              <a:rPr lang="ja-JP" altLang="en-US" sz="3500" b="1" dirty="0">
                <a:latin typeface="メイリオ" panose="020B0604030504040204" pitchFamily="50" charset="-128"/>
                <a:ea typeface="メイリオ" panose="020B0604030504040204" pitchFamily="50" charset="-128"/>
              </a:rPr>
              <a:t>脅威や攻撃の手口を知り対策に活かす</a:t>
            </a:r>
          </a:p>
        </p:txBody>
      </p:sp>
      <p:sp>
        <p:nvSpPr>
          <p:cNvPr id="3" name="コンテンツ プレースホルダー 2">
            <a:extLst>
              <a:ext uri="{FF2B5EF4-FFF2-40B4-BE49-F238E27FC236}">
                <a16:creationId xmlns:a16="http://schemas.microsoft.com/office/drawing/2014/main" id="{3B470B3E-D8B8-4820-8E11-929E937834AF}"/>
              </a:ext>
            </a:extLst>
          </p:cNvPr>
          <p:cNvSpPr>
            <a:spLocks noGrp="1"/>
          </p:cNvSpPr>
          <p:nvPr>
            <p:ph idx="1"/>
          </p:nvPr>
        </p:nvSpPr>
        <p:spPr>
          <a:xfrm>
            <a:off x="498475" y="1412875"/>
            <a:ext cx="8394700" cy="4924425"/>
          </a:xfrm>
        </p:spPr>
        <p:txBody>
          <a:bodyPr/>
          <a:lstStyle/>
          <a:p>
            <a:pPr>
              <a:buFont typeface="Arial" panose="020B0604020202020204" pitchFamily="34" charset="0"/>
              <a:buChar char="•"/>
              <a:defRPr/>
            </a:pPr>
            <a:r>
              <a:rPr lang="ja-JP" altLang="en-US" sz="2400" dirty="0">
                <a:latin typeface="メイリオ" panose="020B0604030504040204" pitchFamily="50" charset="-128"/>
              </a:rPr>
              <a:t>取引先や関係者と偽ってウイルス付のメールを送ってくる手口</a:t>
            </a:r>
            <a:endParaRPr lang="en-US" altLang="ja-JP" sz="2400" dirty="0">
              <a:latin typeface="メイリオ" panose="020B0604030504040204" pitchFamily="50" charset="-128"/>
            </a:endParaRPr>
          </a:p>
          <a:p>
            <a:pPr>
              <a:buFont typeface="Arial" panose="020B0604020202020204" pitchFamily="34" charset="0"/>
              <a:buChar char="•"/>
              <a:defRPr/>
            </a:pPr>
            <a:r>
              <a:rPr lang="ja-JP" altLang="en-US" sz="2400" dirty="0">
                <a:latin typeface="メイリオ" panose="020B0604030504040204" pitchFamily="50" charset="-128"/>
              </a:rPr>
              <a:t>正規のウェブサイトに似せた偽サイトを立ち上げて</a:t>
            </a:r>
            <a:r>
              <a:rPr lang="en-US" altLang="ja-JP" sz="2400" dirty="0">
                <a:latin typeface="メイリオ" panose="020B0604030504040204" pitchFamily="50" charset="-128"/>
              </a:rPr>
              <a:t>ID</a:t>
            </a:r>
            <a:r>
              <a:rPr lang="ja-JP" altLang="en-US" sz="2400" dirty="0">
                <a:latin typeface="メイリオ" panose="020B0604030504040204" pitchFamily="50" charset="-128"/>
              </a:rPr>
              <a:t>・パスワードを盗もうとする手口</a:t>
            </a:r>
            <a:endParaRPr lang="en-US" altLang="ja-JP" sz="2400" dirty="0">
              <a:latin typeface="メイリオ" panose="020B0604030504040204" pitchFamily="50" charset="-128"/>
            </a:endParaRPr>
          </a:p>
          <a:p>
            <a:pPr>
              <a:buFont typeface="Arial" panose="020B0604020202020204" pitchFamily="34" charset="0"/>
              <a:buChar char="•"/>
              <a:defRPr/>
            </a:pPr>
            <a:r>
              <a:rPr lang="ja-JP" altLang="en-US" sz="2400" dirty="0">
                <a:latin typeface="メイリオ" panose="020B0604030504040204" pitchFamily="50" charset="-128"/>
              </a:rPr>
              <a:t>会費無料と謳っておきながら突然高額な請求画面を表示する手口</a:t>
            </a:r>
            <a:endParaRPr lang="en-US" altLang="ja-JP" sz="2400" dirty="0">
              <a:latin typeface="メイリオ" panose="020B0604030504040204" pitchFamily="50" charset="-128"/>
            </a:endParaRPr>
          </a:p>
          <a:p>
            <a:pPr marL="0" indent="0" algn="ctr">
              <a:spcBef>
                <a:spcPts val="1200"/>
              </a:spcBef>
              <a:buFontTx/>
              <a:buNone/>
              <a:defRPr/>
            </a:pPr>
            <a:r>
              <a:rPr lang="ja-JP" altLang="en-US" sz="2400" b="1" dirty="0">
                <a:solidFill>
                  <a:srgbClr val="ED656B"/>
                </a:solidFill>
                <a:latin typeface="メイリオ" panose="020B0604030504040204" pitchFamily="50" charset="-128"/>
                <a:ea typeface="メイリオ" panose="020B0604030504040204" pitchFamily="50" charset="-128"/>
              </a:rPr>
              <a:t>脅威や攻撃の手口を知って</a:t>
            </a:r>
            <a:r>
              <a:rPr lang="ja-JP" altLang="en-US" sz="2400" b="1" dirty="0">
                <a:latin typeface="メイリオ" panose="020B0604030504040204" pitchFamily="50" charset="-128"/>
                <a:ea typeface="メイリオ" panose="020B0604030504040204" pitchFamily="50" charset="-128"/>
              </a:rPr>
              <a:t>対策をとりましょう！</a:t>
            </a:r>
            <a:endParaRPr lang="en-US" altLang="ja-JP" sz="2400" b="1" dirty="0">
              <a:latin typeface="メイリオ" panose="020B0604030504040204" pitchFamily="50" charset="-128"/>
              <a:ea typeface="メイリオ" panose="020B0604030504040204" pitchFamily="50" charset="-128"/>
            </a:endParaRPr>
          </a:p>
          <a:p>
            <a:pPr marL="0" indent="0">
              <a:buNone/>
            </a:pPr>
            <a:r>
              <a:rPr lang="ja-JP" altLang="en-US" sz="1600" dirty="0"/>
              <a:t>＜対策例＞</a:t>
            </a:r>
            <a:endParaRPr lang="en-US" altLang="ja-JP" sz="1600" dirty="0"/>
          </a:p>
          <a:p>
            <a:pPr lvl="1"/>
            <a:r>
              <a:rPr lang="en-US" altLang="ja-JP" sz="1600" dirty="0"/>
              <a:t>IPA</a:t>
            </a:r>
            <a:r>
              <a:rPr lang="ja-JP" altLang="en-US" sz="1600" dirty="0"/>
              <a:t>などのセキュリティ専門機関の</a:t>
            </a:r>
            <a:br>
              <a:rPr lang="en-US" altLang="ja-JP" sz="1600" dirty="0"/>
            </a:br>
            <a:r>
              <a:rPr lang="ja-JP" altLang="en-US" sz="1600" dirty="0"/>
              <a:t>ウェブサイトやメールマガジンで</a:t>
            </a:r>
            <a:br>
              <a:rPr lang="en-US" altLang="ja-JP" sz="1600" dirty="0"/>
            </a:br>
            <a:r>
              <a:rPr lang="ja-JP" altLang="en-US" sz="1600" dirty="0"/>
              <a:t>最新の脅威や攻撃の手口を知る</a:t>
            </a:r>
          </a:p>
          <a:p>
            <a:pPr lvl="1"/>
            <a:r>
              <a:rPr lang="ja-JP" altLang="en-US" sz="1600" dirty="0"/>
              <a:t>利用中のインターネットバンキングや</a:t>
            </a:r>
            <a:br>
              <a:rPr lang="en-US" altLang="ja-JP" sz="1600" dirty="0"/>
            </a:br>
            <a:r>
              <a:rPr lang="ja-JP" altLang="en-US" sz="1600" dirty="0"/>
              <a:t>クラウドサービスなどが提供する</a:t>
            </a:r>
            <a:br>
              <a:rPr lang="en-US" altLang="ja-JP" sz="1600" dirty="0"/>
            </a:br>
            <a:r>
              <a:rPr lang="ja-JP" altLang="en-US" sz="1600" dirty="0"/>
              <a:t>注意喚起を確認する</a:t>
            </a:r>
            <a:endParaRPr lang="en-US" altLang="ja-JP" sz="1600" dirty="0"/>
          </a:p>
          <a:p>
            <a:pPr marL="0" indent="0">
              <a:spcBef>
                <a:spcPts val="1200"/>
              </a:spcBef>
              <a:buFontTx/>
              <a:buNone/>
              <a:defRPr/>
            </a:pPr>
            <a:endParaRPr lang="ja-JP" altLang="en-US" sz="2400" b="1" dirty="0">
              <a:latin typeface="メイリオ" panose="020B0604030504040204" pitchFamily="50" charset="-128"/>
              <a:ea typeface="メイリオ" panose="020B0604030504040204" pitchFamily="50" charset="-128"/>
            </a:endParaRPr>
          </a:p>
          <a:p>
            <a:pPr>
              <a:defRPr/>
            </a:pPr>
            <a:endParaRPr lang="ja-JP" altLang="en-US" dirty="0">
              <a:latin typeface="メイリオ" panose="020B0604030504040204" pitchFamily="50" charset="-128"/>
              <a:ea typeface="メイリオ" panose="020B0604030504040204" pitchFamily="50" charset="-128"/>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28A218BC-7AEF-4360-981C-7F10FBDFD931}"/>
              </a:ext>
            </a:extLst>
          </p:cNvPr>
          <p:cNvGrpSpPr/>
          <p:nvPr/>
        </p:nvGrpSpPr>
        <p:grpSpPr>
          <a:xfrm>
            <a:off x="539750" y="4082407"/>
            <a:ext cx="3863879" cy="1578841"/>
            <a:chOff x="1043608" y="4581128"/>
            <a:chExt cx="3863879" cy="1578841"/>
          </a:xfrm>
        </p:grpSpPr>
        <p:pic>
          <p:nvPicPr>
            <p:cNvPr id="3" name="図 2">
              <a:extLst>
                <a:ext uri="{FF2B5EF4-FFF2-40B4-BE49-F238E27FC236}">
                  <a16:creationId xmlns:a16="http://schemas.microsoft.com/office/drawing/2014/main" id="{DF3DD0DA-1913-4E35-89EC-12E4EFA27D1B}"/>
                </a:ext>
              </a:extLst>
            </p:cNvPr>
            <p:cNvPicPr>
              <a:picLocks noChangeAspect="1"/>
            </p:cNvPicPr>
            <p:nvPr/>
          </p:nvPicPr>
          <p:blipFill>
            <a:blip r:embed="rId3"/>
            <a:stretch>
              <a:fillRect/>
            </a:stretch>
          </p:blipFill>
          <p:spPr>
            <a:xfrm>
              <a:off x="1785996" y="4581128"/>
              <a:ext cx="2353956" cy="500000"/>
            </a:xfrm>
            <a:prstGeom prst="rect">
              <a:avLst/>
            </a:prstGeom>
            <a:effectLst/>
          </p:spPr>
        </p:pic>
        <p:pic>
          <p:nvPicPr>
            <p:cNvPr id="4" name="図 3">
              <a:extLst>
                <a:ext uri="{FF2B5EF4-FFF2-40B4-BE49-F238E27FC236}">
                  <a16:creationId xmlns:a16="http://schemas.microsoft.com/office/drawing/2014/main" id="{7519CB81-F19A-4C00-AC22-B549673749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3608" y="4937112"/>
              <a:ext cx="3863879" cy="1222857"/>
            </a:xfrm>
            <a:prstGeom prst="rect">
              <a:avLst/>
            </a:prstGeom>
            <a:effectLst/>
          </p:spPr>
        </p:pic>
      </p:grpSp>
      <p:sp>
        <p:nvSpPr>
          <p:cNvPr id="8" name="テキスト ボックス 7">
            <a:extLst>
              <a:ext uri="{FF2B5EF4-FFF2-40B4-BE49-F238E27FC236}">
                <a16:creationId xmlns:a16="http://schemas.microsoft.com/office/drawing/2014/main" id="{5CD148C6-E380-4980-80EF-3B9D777621E0}"/>
              </a:ext>
            </a:extLst>
          </p:cNvPr>
          <p:cNvSpPr txBox="1"/>
          <p:nvPr/>
        </p:nvSpPr>
        <p:spPr>
          <a:xfrm>
            <a:off x="498475" y="3429000"/>
            <a:ext cx="6624538" cy="584775"/>
          </a:xfrm>
          <a:prstGeom prst="rect">
            <a:avLst/>
          </a:prstGeom>
          <a:noFill/>
        </p:spPr>
        <p:txBody>
          <a:bodyPr wrap="square" rtlCol="0">
            <a:spAutoFit/>
          </a:bodyPr>
          <a:lstStyle/>
          <a:p>
            <a:r>
              <a:rPr lang="ja-JP" altLang="en-US" sz="1600" dirty="0">
                <a:solidFill>
                  <a:srgbClr val="FF0000"/>
                </a:solidFill>
                <a:latin typeface="Meiryo UI" panose="020B0604030504040204" pitchFamily="50" charset="-128"/>
                <a:ea typeface="Meiryo UI" panose="020B0604030504040204" pitchFamily="50" charset="-128"/>
              </a:rPr>
              <a:t>安心相談窓口だより</a:t>
            </a:r>
            <a:endParaRPr lang="en-US" altLang="ja-JP" sz="1600" dirty="0">
              <a:solidFill>
                <a:srgbClr val="FF0000"/>
              </a:solidFill>
              <a:latin typeface="Meiryo UI" panose="020B0604030504040204" pitchFamily="50" charset="-128"/>
              <a:ea typeface="Meiryo UI" panose="020B0604030504040204" pitchFamily="50" charset="-128"/>
            </a:endParaRPr>
          </a:p>
          <a:p>
            <a:r>
              <a:rPr lang="en-US" altLang="ja-JP" sz="1600" dirty="0">
                <a:solidFill>
                  <a:srgbClr val="0000FF"/>
                </a:solidFill>
                <a:latin typeface="Meiryo UI" panose="020B0604030504040204" pitchFamily="50" charset="-128"/>
                <a:ea typeface="Meiryo UI" panose="020B0604030504040204" pitchFamily="50" charset="-128"/>
              </a:rPr>
              <a:t>https://www.ipa.go.jp/security/anshin/mgdayoriindex.html</a:t>
            </a:r>
            <a:endParaRPr lang="ja-JP" altLang="en-US" sz="1600" dirty="0">
              <a:solidFill>
                <a:srgbClr val="0000FF"/>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E93AEFA9-9C57-4E69-A01C-D9534D2AC92F}"/>
              </a:ext>
            </a:extLst>
          </p:cNvPr>
          <p:cNvSpPr txBox="1"/>
          <p:nvPr/>
        </p:nvSpPr>
        <p:spPr>
          <a:xfrm>
            <a:off x="2987824" y="5971427"/>
            <a:ext cx="6309343" cy="584775"/>
          </a:xfrm>
          <a:prstGeom prst="rect">
            <a:avLst/>
          </a:prstGeom>
          <a:noFill/>
        </p:spPr>
        <p:txBody>
          <a:bodyPr wrap="square" rtlCol="0">
            <a:spAutoFit/>
          </a:bodyPr>
          <a:lstStyle/>
          <a:p>
            <a:r>
              <a:rPr lang="ja-JP" altLang="en-US" sz="1600" dirty="0">
                <a:solidFill>
                  <a:srgbClr val="FF0000"/>
                </a:solidFill>
                <a:latin typeface="Meiryo UI" panose="020B0604030504040204" pitchFamily="50" charset="-128"/>
                <a:ea typeface="Meiryo UI" panose="020B0604030504040204" pitchFamily="50" charset="-128"/>
              </a:rPr>
              <a:t>サイバーセキュリティ注意喚起サービス「</a:t>
            </a:r>
            <a:r>
              <a:rPr lang="en-US" altLang="ja-JP" sz="1600" dirty="0" err="1">
                <a:solidFill>
                  <a:srgbClr val="FF0000"/>
                </a:solidFill>
                <a:latin typeface="Meiryo UI" panose="020B0604030504040204" pitchFamily="50" charset="-128"/>
                <a:ea typeface="Meiryo UI" panose="020B0604030504040204" pitchFamily="50" charset="-128"/>
              </a:rPr>
              <a:t>icat</a:t>
            </a:r>
            <a:r>
              <a:rPr lang="en-US" altLang="ja-JP" sz="1600" dirty="0">
                <a:solidFill>
                  <a:srgbClr val="FF0000"/>
                </a:solidFill>
                <a:latin typeface="Meiryo UI" panose="020B0604030504040204" pitchFamily="50" charset="-128"/>
                <a:ea typeface="Meiryo UI" panose="020B0604030504040204" pitchFamily="50" charset="-128"/>
              </a:rPr>
              <a:t> for JSON</a:t>
            </a:r>
            <a:r>
              <a:rPr lang="ja-JP" altLang="en-US" sz="1600" dirty="0">
                <a:solidFill>
                  <a:srgbClr val="FF0000"/>
                </a:solidFill>
                <a:latin typeface="Meiryo UI" panose="020B0604030504040204" pitchFamily="50" charset="-128"/>
                <a:ea typeface="Meiryo UI" panose="020B0604030504040204" pitchFamily="50" charset="-128"/>
              </a:rPr>
              <a:t>」</a:t>
            </a:r>
            <a:r>
              <a:rPr lang="en-US" altLang="ja-JP" sz="1600" dirty="0">
                <a:solidFill>
                  <a:srgbClr val="0000FF"/>
                </a:solidFill>
                <a:latin typeface="Meiryo UI" panose="020B0604030504040204" pitchFamily="50" charset="-128"/>
                <a:ea typeface="Meiryo UI" panose="020B0604030504040204" pitchFamily="50" charset="-128"/>
              </a:rPr>
              <a:t> https://www.ipa.go.jp/security/vuln/icat.html</a:t>
            </a:r>
            <a:endParaRPr lang="ja-JP" altLang="en-US" sz="1600" dirty="0">
              <a:solidFill>
                <a:srgbClr val="0000FF"/>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01F0CED3-95A8-4199-AE59-2C31A6BD1672}"/>
              </a:ext>
            </a:extLst>
          </p:cNvPr>
          <p:cNvPicPr>
            <a:picLocks noChangeAspect="1"/>
          </p:cNvPicPr>
          <p:nvPr/>
        </p:nvPicPr>
        <p:blipFill>
          <a:blip r:embed="rId5"/>
          <a:stretch>
            <a:fillRect/>
          </a:stretch>
        </p:blipFill>
        <p:spPr>
          <a:xfrm>
            <a:off x="4888344" y="4005064"/>
            <a:ext cx="4040000" cy="1931939"/>
          </a:xfrm>
          <a:prstGeom prst="rect">
            <a:avLst/>
          </a:prstGeom>
        </p:spPr>
      </p:pic>
      <p:sp>
        <p:nvSpPr>
          <p:cNvPr id="97282" name="タイトル 1">
            <a:extLst>
              <a:ext uri="{FF2B5EF4-FFF2-40B4-BE49-F238E27FC236}">
                <a16:creationId xmlns:a16="http://schemas.microsoft.com/office/drawing/2014/main" id="{418B4CD2-CA4E-4BAB-9AC2-007FC3BCEC55}"/>
              </a:ext>
            </a:extLst>
          </p:cNvPr>
          <p:cNvSpPr>
            <a:spLocks noGrp="1" noChangeArrowheads="1"/>
          </p:cNvSpPr>
          <p:nvPr>
            <p:ph type="title"/>
          </p:nvPr>
        </p:nvSpPr>
        <p:spPr/>
        <p:txBody>
          <a:bodyPr/>
          <a:lstStyle/>
          <a:p>
            <a:r>
              <a:rPr lang="ja-JP" altLang="en-US" b="1" dirty="0">
                <a:latin typeface="メイリオ" panose="020B0604030504040204" pitchFamily="50" charset="-128"/>
                <a:ea typeface="メイリオ" panose="020B0604030504040204" pitchFamily="50" charset="-128"/>
              </a:rPr>
              <a:t>組織的な情報収集を</a:t>
            </a:r>
          </a:p>
        </p:txBody>
      </p:sp>
      <p:sp>
        <p:nvSpPr>
          <p:cNvPr id="11" name="コンテンツ プレースホルダー 2">
            <a:extLst>
              <a:ext uri="{FF2B5EF4-FFF2-40B4-BE49-F238E27FC236}">
                <a16:creationId xmlns:a16="http://schemas.microsoft.com/office/drawing/2014/main" id="{FACDF3F1-39EC-41D9-B95B-5C343ECBF71F}"/>
              </a:ext>
            </a:extLst>
          </p:cNvPr>
          <p:cNvSpPr>
            <a:spLocks noGrp="1" noChangeArrowheads="1"/>
          </p:cNvSpPr>
          <p:nvPr>
            <p:ph idx="1"/>
          </p:nvPr>
        </p:nvSpPr>
        <p:spPr>
          <a:xfrm>
            <a:off x="498475" y="1412875"/>
            <a:ext cx="8147050" cy="5112469"/>
          </a:xfrm>
        </p:spPr>
        <p:txBody>
          <a:bodyPr/>
          <a:lstStyle/>
          <a:p>
            <a:pPr>
              <a:buFont typeface="Arial" panose="020B0604020202020204" pitchFamily="34" charset="0"/>
              <a:buChar char="•"/>
            </a:pPr>
            <a:r>
              <a:rPr lang="en-US" altLang="ja-JP" sz="2400" dirty="0">
                <a:latin typeface="メイリオ" panose="020B0604030504040204" pitchFamily="50" charset="-128"/>
              </a:rPr>
              <a:t>IPA</a:t>
            </a:r>
            <a:r>
              <a:rPr lang="ja-JP" altLang="en-US" sz="2400" dirty="0">
                <a:latin typeface="メイリオ" panose="020B0604030504040204" pitchFamily="50" charset="-128"/>
              </a:rPr>
              <a:t>やセキュリティ関連機関のウェブサイトやメールマガジンで最新の脅威や攻撃の手口を知ることで、罠に気付き、被害を防止することができます。</a:t>
            </a:r>
            <a:endParaRPr lang="en-US" altLang="ja-JP" sz="2400" dirty="0">
              <a:latin typeface="メイリオ" panose="020B0604030504040204" pitchFamily="50" charset="-128"/>
            </a:endParaRPr>
          </a:p>
          <a:p>
            <a:pPr>
              <a:buFont typeface="Arial" panose="020B0604020202020204" pitchFamily="34" charset="0"/>
              <a:buChar char="•"/>
            </a:pPr>
            <a:r>
              <a:rPr lang="ja-JP" altLang="en-US" sz="2400" dirty="0">
                <a:latin typeface="メイリオ" panose="020B0604030504040204" pitchFamily="50" charset="-128"/>
              </a:rPr>
              <a:t>情報収集の担当者を決め、メールや掲示板で社内に注意喚起するなどの体制を作りましょう。　</a:t>
            </a:r>
            <a:endParaRPr lang="en-US" altLang="ja-JP" sz="2400" dirty="0">
              <a:latin typeface="メイリオ" panose="020B0604030504040204" pitchFamily="50" charset="-128"/>
            </a:endParaRPr>
          </a:p>
          <a:p>
            <a:pPr marL="0" indent="0">
              <a:spcBef>
                <a:spcPts val="1200"/>
              </a:spcBef>
              <a:buNone/>
              <a:tabLst>
                <a:tab pos="442913" algn="l"/>
                <a:tab pos="4219575" algn="l"/>
              </a:tabLst>
            </a:pPr>
            <a:r>
              <a:rPr lang="en-US" altLang="ja-JP" sz="2000" dirty="0">
                <a:latin typeface="メイリオ" panose="020B0604030504040204" pitchFamily="50" charset="-128"/>
              </a:rPr>
              <a:t>		</a:t>
            </a:r>
            <a:endParaRPr lang="en-US" altLang="ja-JP" sz="2000" dirty="0">
              <a:latin typeface="メイリオ" panose="020B0604030504040204" pitchFamily="50" charset="-128"/>
              <a:cs typeface="+mj-cs"/>
            </a:endParaRPr>
          </a:p>
          <a:p>
            <a:pPr marL="0" indent="0">
              <a:spcBef>
                <a:spcPts val="2400"/>
              </a:spcBef>
              <a:buNone/>
              <a:tabLst>
                <a:tab pos="442913" algn="l"/>
              </a:tabLst>
            </a:pPr>
            <a:r>
              <a:rPr lang="en-US" altLang="ja-JP" sz="2000" dirty="0">
                <a:cs typeface="+mj-cs"/>
              </a:rPr>
              <a:t>	</a:t>
            </a:r>
            <a:endParaRPr lang="ja-JP" altLang="en-US" sz="2000" dirty="0">
              <a:solidFill>
                <a:srgbClr val="0000FF"/>
              </a:solidFill>
              <a:cs typeface="+mj-cs"/>
            </a:endParaRPr>
          </a:p>
        </p:txBody>
      </p:sp>
    </p:spTree>
    <p:extLst>
      <p:ext uri="{BB962C8B-B14F-4D97-AF65-F5344CB8AC3E}">
        <p14:creationId xmlns:p14="http://schemas.microsoft.com/office/powerpoint/2010/main" val="350141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8A6C61EA-DDB8-4F55-82A4-473DE673C35C}"/>
              </a:ext>
            </a:extLst>
          </p:cNvPr>
          <p:cNvSpPr>
            <a:spLocks noGrp="1" noChangeArrowheads="1"/>
          </p:cNvSpPr>
          <p:nvPr>
            <p:ph type="title"/>
          </p:nvPr>
        </p:nvSpPr>
        <p:spPr>
          <a:xfrm>
            <a:off x="221776" y="185239"/>
            <a:ext cx="8722693" cy="993775"/>
          </a:xfrm>
        </p:spPr>
        <p:txBody>
          <a:bodyPr/>
          <a:lstStyle/>
          <a:p>
            <a:pPr eaLnBrk="1" hangingPunct="1"/>
            <a:r>
              <a:rPr lang="en-US" altLang="ja-JP" sz="3200" b="1" dirty="0">
                <a:solidFill>
                  <a:srgbClr val="000000"/>
                </a:solidFill>
              </a:rPr>
              <a:t>SECURITY ACTION</a:t>
            </a:r>
            <a:r>
              <a:rPr lang="ja-JP" altLang="en-US" sz="3200" b="1" dirty="0">
                <a:solidFill>
                  <a:srgbClr val="000000"/>
                </a:solidFill>
              </a:rPr>
              <a:t>を宣言しましょう！</a:t>
            </a:r>
          </a:p>
        </p:txBody>
      </p:sp>
      <p:sp>
        <p:nvSpPr>
          <p:cNvPr id="22" name="テキスト ボックス 21">
            <a:extLst>
              <a:ext uri="{FF2B5EF4-FFF2-40B4-BE49-F238E27FC236}">
                <a16:creationId xmlns:a16="http://schemas.microsoft.com/office/drawing/2014/main" id="{78D1C739-454C-40D2-8B18-47D662D776C8}"/>
              </a:ext>
            </a:extLst>
          </p:cNvPr>
          <p:cNvSpPr txBox="1"/>
          <p:nvPr/>
        </p:nvSpPr>
        <p:spPr>
          <a:xfrm>
            <a:off x="4176472" y="1618329"/>
            <a:ext cx="4644000" cy="1508105"/>
          </a:xfrm>
          <a:prstGeom prst="rect">
            <a:avLst/>
          </a:prstGeom>
          <a:noFill/>
        </p:spPr>
        <p:txBody>
          <a:bodyPr wrap="square" lIns="0" rIns="0" rtlCol="0">
            <a:spAutoFit/>
          </a:bodyPr>
          <a:lstStyle/>
          <a:p>
            <a:pPr algn="ctr"/>
            <a:r>
              <a:rPr lang="en-US" altLang="ja-JP" sz="3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Plan</a:t>
            </a:r>
          </a:p>
          <a:p>
            <a:pPr>
              <a:lnSpc>
                <a:spcPts val="2400"/>
              </a:lnSpc>
            </a:pPr>
            <a:r>
              <a:rPr lang="ja-JP" altLang="en-US" sz="2000" baseline="30000" dirty="0">
                <a:latin typeface="Meiryo UI" panose="020B0604030504040204" pitchFamily="50" charset="-128"/>
                <a:ea typeface="Meiryo UI" panose="020B0604030504040204" pitchFamily="50" charset="-128"/>
              </a:rPr>
              <a:t>一つ星宣言は </a:t>
            </a:r>
            <a:r>
              <a:rPr lang="ja-JP" altLang="en-US" sz="2000" dirty="0">
                <a:latin typeface="Meiryo UI" panose="020B0604030504040204" pitchFamily="50" charset="-128"/>
                <a:ea typeface="Meiryo UI" panose="020B0604030504040204" pitchFamily="50" charset="-128"/>
              </a:rPr>
              <a:t>情報セキュリティ</a:t>
            </a:r>
            <a:r>
              <a:rPr lang="en-US" altLang="ja-JP" sz="2000" dirty="0">
                <a:latin typeface="Meiryo UI" panose="020B0604030504040204" pitchFamily="50" charset="-128"/>
                <a:ea typeface="Meiryo UI" panose="020B0604030504040204" pitchFamily="50" charset="-128"/>
              </a:rPr>
              <a:t>5</a:t>
            </a:r>
            <a:r>
              <a:rPr lang="ja-JP" altLang="en-US" sz="2000" dirty="0">
                <a:latin typeface="Meiryo UI" panose="020B0604030504040204" pitchFamily="50" charset="-128"/>
                <a:ea typeface="Meiryo UI" panose="020B0604030504040204" pitchFamily="50" charset="-128"/>
              </a:rPr>
              <a:t>か条</a:t>
            </a:r>
            <a:r>
              <a:rPr lang="en-US" altLang="ja-JP" sz="2000" baseline="30000" dirty="0">
                <a:latin typeface="Meiryo UI" panose="020B0604030504040204" pitchFamily="50" charset="-128"/>
                <a:ea typeface="Meiryo UI" panose="020B0604030504040204" pitchFamily="50" charset="-128"/>
              </a:rPr>
              <a:t>※1</a:t>
            </a:r>
            <a:endParaRPr lang="en-US" altLang="ja-JP" sz="2000" dirty="0">
              <a:latin typeface="Meiryo UI" panose="020B0604030504040204" pitchFamily="50" charset="-128"/>
              <a:ea typeface="Meiryo UI" panose="020B0604030504040204" pitchFamily="50" charset="-128"/>
            </a:endParaRPr>
          </a:p>
          <a:p>
            <a:pPr>
              <a:lnSpc>
                <a:spcPts val="2400"/>
              </a:lnSpc>
            </a:pPr>
            <a:r>
              <a:rPr lang="ja-JP" altLang="en-US" sz="2000" baseline="30000" dirty="0">
                <a:latin typeface="Meiryo UI" panose="020B0604030504040204" pitchFamily="50" charset="-128"/>
                <a:ea typeface="Meiryo UI" panose="020B0604030504040204" pitchFamily="50" charset="-128"/>
              </a:rPr>
              <a:t>二つ星宣言は </a:t>
            </a:r>
            <a:r>
              <a:rPr lang="ja-JP" altLang="en-US" sz="2000" dirty="0">
                <a:latin typeface="Meiryo UI" panose="020B0604030504040204" pitchFamily="50" charset="-128"/>
                <a:ea typeface="Meiryo UI" panose="020B0604030504040204" pitchFamily="50" charset="-128"/>
              </a:rPr>
              <a:t>情報セキュリティ自社診断</a:t>
            </a:r>
            <a:r>
              <a:rPr lang="en-US" altLang="ja-JP" sz="2000" baseline="30000" dirty="0">
                <a:latin typeface="Meiryo UI" panose="020B0604030504040204" pitchFamily="50" charset="-128"/>
                <a:ea typeface="Meiryo UI" panose="020B0604030504040204" pitchFamily="50" charset="-128"/>
              </a:rPr>
              <a:t>※2</a:t>
            </a:r>
            <a:endParaRPr lang="en-US" altLang="ja-JP" sz="2000" dirty="0">
              <a:latin typeface="Meiryo UI" panose="020B0604030504040204" pitchFamily="50" charset="-128"/>
              <a:ea typeface="Meiryo UI" panose="020B0604030504040204" pitchFamily="50" charset="-128"/>
            </a:endParaRPr>
          </a:p>
          <a:p>
            <a:pPr>
              <a:lnSpc>
                <a:spcPts val="2400"/>
              </a:lnSpc>
              <a:tabLst>
                <a:tab pos="1079500" algn="l"/>
              </a:tabLst>
            </a:pPr>
            <a:r>
              <a:rPr lang="en-US" alt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情報セキュリティ基本方針公開</a:t>
            </a:r>
            <a:r>
              <a:rPr lang="en-US" altLang="ja-JP" sz="2000" baseline="30000" dirty="0">
                <a:latin typeface="Meiryo UI" panose="020B0604030504040204" pitchFamily="50" charset="-128"/>
                <a:ea typeface="Meiryo UI" panose="020B0604030504040204" pitchFamily="50" charset="-128"/>
              </a:rPr>
              <a:t>※3</a:t>
            </a:r>
            <a:endParaRPr lang="ja-JP" altLang="en-US" sz="2000" baseline="300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24DDA2A1-1F9B-41E1-B3B1-4AB6C0AC9008}"/>
              </a:ext>
            </a:extLst>
          </p:cNvPr>
          <p:cNvSpPr txBox="1"/>
          <p:nvPr/>
        </p:nvSpPr>
        <p:spPr>
          <a:xfrm>
            <a:off x="755576" y="3135396"/>
            <a:ext cx="2916840" cy="1200329"/>
          </a:xfrm>
          <a:prstGeom prst="rect">
            <a:avLst/>
          </a:prstGeom>
          <a:noFill/>
        </p:spPr>
        <p:txBody>
          <a:bodyPr wrap="square" rtlCol="0">
            <a:spAutoFit/>
          </a:bodyPr>
          <a:lstStyle/>
          <a:p>
            <a:pPr algn="ctr"/>
            <a:r>
              <a:rPr lang="en-US" altLang="ja-JP" sz="3200" b="1" dirty="0">
                <a:solidFill>
                  <a:srgbClr val="00B05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Check</a:t>
            </a:r>
          </a:p>
          <a:p>
            <a:pPr algn="ctr"/>
            <a:r>
              <a:rPr lang="ja-JP" altLang="en-US" sz="2000" dirty="0">
                <a:latin typeface="メイリオ" panose="020B0604030504040204" pitchFamily="50" charset="-128"/>
                <a:ea typeface="メイリオ" panose="020B0604030504040204" pitchFamily="50" charset="-128"/>
              </a:rPr>
              <a:t>社内ルールを全員が</a:t>
            </a:r>
            <a:endParaRPr lang="en-US" altLang="ja-JP" sz="2000" dirty="0">
              <a:latin typeface="メイリオ" panose="020B0604030504040204" pitchFamily="50" charset="-128"/>
              <a:ea typeface="メイリオ" panose="020B0604030504040204" pitchFamily="50" charset="-128"/>
            </a:endParaRPr>
          </a:p>
          <a:p>
            <a:pPr algn="ctr"/>
            <a:r>
              <a:rPr lang="ja-JP" altLang="en-US" sz="2000" dirty="0">
                <a:latin typeface="メイリオ" panose="020B0604030504040204" pitchFamily="50" charset="-128"/>
                <a:ea typeface="メイリオ" panose="020B0604030504040204" pitchFamily="50" charset="-128"/>
              </a:rPr>
              <a:t>実行できているか点検</a:t>
            </a:r>
            <a:endParaRPr lang="en-US" altLang="ja-JP" sz="2000" dirty="0">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4BCF87F0-4317-4C89-8066-7AC0326C7F88}"/>
              </a:ext>
            </a:extLst>
          </p:cNvPr>
          <p:cNvSpPr txBox="1"/>
          <p:nvPr/>
        </p:nvSpPr>
        <p:spPr>
          <a:xfrm>
            <a:off x="1001588" y="1600828"/>
            <a:ext cx="3118596" cy="1200329"/>
          </a:xfrm>
          <a:prstGeom prst="rect">
            <a:avLst/>
          </a:prstGeom>
          <a:noFill/>
        </p:spPr>
        <p:txBody>
          <a:bodyPr wrap="square" rtlCol="0">
            <a:spAutoFit/>
          </a:bodyPr>
          <a:lstStyle/>
          <a:p>
            <a:pPr algn="ctr"/>
            <a:r>
              <a:rPr lang="en-US" altLang="ja-JP" sz="3200" b="1" dirty="0">
                <a:solidFill>
                  <a:srgbClr val="32AAE6"/>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Act</a:t>
            </a:r>
          </a:p>
          <a:p>
            <a:pPr algn="ctr"/>
            <a:r>
              <a:rPr lang="ja-JP" altLang="en-US" sz="2000" dirty="0">
                <a:latin typeface="メイリオ" panose="020B0604030504040204" pitchFamily="50" charset="-128"/>
                <a:ea typeface="メイリオ" panose="020B0604030504040204" pitchFamily="50" charset="-128"/>
              </a:rPr>
              <a:t>できていない人は徹底</a:t>
            </a:r>
            <a:endParaRPr lang="en-US" altLang="ja-JP" sz="2000" dirty="0">
              <a:latin typeface="メイリオ" panose="020B0604030504040204" pitchFamily="50" charset="-128"/>
              <a:ea typeface="メイリオ" panose="020B0604030504040204" pitchFamily="50" charset="-128"/>
            </a:endParaRPr>
          </a:p>
          <a:p>
            <a:pPr algn="ctr"/>
            <a:r>
              <a:rPr lang="ja-JP" altLang="en-US" sz="2000" dirty="0">
                <a:latin typeface="メイリオ" panose="020B0604030504040204" pitchFamily="50" charset="-128"/>
                <a:ea typeface="メイリオ" panose="020B0604030504040204" pitchFamily="50" charset="-128"/>
              </a:rPr>
              <a:t>ルールが不十分なら改善</a:t>
            </a:r>
            <a:endParaRPr lang="en-US" altLang="ja-JP" sz="2000" dirty="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07DB73C8-6F3F-479C-91D8-9694DB01005E}"/>
              </a:ext>
            </a:extLst>
          </p:cNvPr>
          <p:cNvSpPr txBox="1"/>
          <p:nvPr/>
        </p:nvSpPr>
        <p:spPr>
          <a:xfrm>
            <a:off x="5220072" y="3135396"/>
            <a:ext cx="3504362" cy="1200329"/>
          </a:xfrm>
          <a:prstGeom prst="rect">
            <a:avLst/>
          </a:prstGeom>
          <a:noFill/>
        </p:spPr>
        <p:txBody>
          <a:bodyPr wrap="square" rtlCol="0">
            <a:spAutoFit/>
          </a:bodyPr>
          <a:lstStyle/>
          <a:p>
            <a:pPr>
              <a:tabLst>
                <a:tab pos="893763" algn="l"/>
              </a:tabLst>
            </a:pPr>
            <a:r>
              <a:rPr lang="en-US" altLang="ja-JP" sz="3200" dirty="0">
                <a:solidFill>
                  <a:srgbClr val="FF9933"/>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	</a:t>
            </a:r>
            <a:r>
              <a:rPr lang="en-US" altLang="ja-JP" sz="3200" b="1" dirty="0">
                <a:solidFill>
                  <a:srgbClr val="FF9933"/>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Do</a:t>
            </a:r>
          </a:p>
          <a:p>
            <a:pPr>
              <a:lnSpc>
                <a:spcPts val="2400"/>
              </a:lnSpc>
            </a:pPr>
            <a:r>
              <a:rPr lang="ja-JP" altLang="en-US" sz="2000" dirty="0">
                <a:latin typeface="Meiryo UI" panose="020B0604030504040204" pitchFamily="50" charset="-128"/>
                <a:ea typeface="Meiryo UI" panose="020B0604030504040204" pitchFamily="50" charset="-128"/>
              </a:rPr>
              <a:t>情報セキュリティハンドブック</a:t>
            </a:r>
            <a:r>
              <a:rPr lang="en-US" altLang="ja-JP" sz="2000" dirty="0">
                <a:latin typeface="Meiryo UI" panose="020B0604030504040204" pitchFamily="50" charset="-128"/>
                <a:ea typeface="Meiryo UI" panose="020B0604030504040204" pitchFamily="50" charset="-128"/>
              </a:rPr>
              <a:t>※4</a:t>
            </a:r>
          </a:p>
          <a:p>
            <a:pPr>
              <a:lnSpc>
                <a:spcPts val="2400"/>
              </a:lnSpc>
            </a:pPr>
            <a:r>
              <a:rPr lang="ja-JP" altLang="en-US" sz="2000" dirty="0">
                <a:latin typeface="Meiryo UI" panose="020B0604030504040204" pitchFamily="50" charset="-128"/>
                <a:ea typeface="Meiryo UI" panose="020B0604030504040204" pitchFamily="50" charset="-128"/>
              </a:rPr>
              <a:t>で社内ルール実行</a:t>
            </a:r>
            <a:endParaRPr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517C2C7-33B5-41E9-9810-938516EFA637}"/>
              </a:ext>
            </a:extLst>
          </p:cNvPr>
          <p:cNvSpPr txBox="1"/>
          <p:nvPr/>
        </p:nvSpPr>
        <p:spPr>
          <a:xfrm>
            <a:off x="395536" y="5229200"/>
            <a:ext cx="8496944" cy="1287212"/>
          </a:xfrm>
          <a:prstGeom prst="rect">
            <a:avLst/>
          </a:prstGeom>
          <a:noFill/>
        </p:spPr>
        <p:txBody>
          <a:bodyPr wrap="square" rtlCol="0">
            <a:spAutoFit/>
          </a:bodyPr>
          <a:lstStyle/>
          <a:p>
            <a:pPr marL="0" lvl="4">
              <a:lnSpc>
                <a:spcPts val="2400"/>
              </a:lnSpc>
              <a:buNone/>
              <a:tabLst>
                <a:tab pos="3405188" algn="l"/>
              </a:tabLst>
            </a:pP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　情報セキュリティ</a:t>
            </a:r>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か条　</a:t>
            </a:r>
            <a:r>
              <a:rPr lang="en-US" altLang="ja-JP" sz="1600" dirty="0">
                <a:latin typeface="Meiryo UI" panose="020B0604030504040204" pitchFamily="50" charset="-128"/>
                <a:ea typeface="Meiryo UI"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https://www.ipa.go.jp/files/000055516.pdf</a:t>
            </a:r>
          </a:p>
          <a:p>
            <a:pPr marL="0" lvl="4">
              <a:lnSpc>
                <a:spcPts val="2400"/>
              </a:lnSpc>
              <a:buNone/>
              <a:tabLst>
                <a:tab pos="809625" algn="l"/>
                <a:tab pos="3405188" algn="l"/>
              </a:tabLst>
            </a:pP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　情報セキュリティ自社診断　</a:t>
            </a:r>
            <a:r>
              <a:rPr lang="en-US" altLang="ja-JP" sz="1600" dirty="0">
                <a:latin typeface="Meiryo UI" panose="020B0604030504040204" pitchFamily="50" charset="-128"/>
                <a:ea typeface="Meiryo UI"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https://www.ipa.go.jp/files/000055848.pdf</a:t>
            </a:r>
          </a:p>
          <a:p>
            <a:pPr marL="0" lvl="4">
              <a:lnSpc>
                <a:spcPts val="2400"/>
              </a:lnSpc>
              <a:buNone/>
              <a:tabLst>
                <a:tab pos="3405188" algn="l"/>
              </a:tabLst>
            </a:pP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　情報セキュリティ基本方針</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サンプル</a:t>
            </a:r>
            <a:r>
              <a:rPr lang="en-US" altLang="ja-JP" sz="1600" dirty="0">
                <a:latin typeface="Meiryo UI" panose="020B0604030504040204" pitchFamily="50" charset="-128"/>
                <a:ea typeface="Meiryo UI"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https://www.ipa.go.jp/files/000072146.docx</a:t>
            </a:r>
          </a:p>
          <a:p>
            <a:pPr marL="0" lvl="4">
              <a:lnSpc>
                <a:spcPts val="2400"/>
              </a:lnSpc>
              <a:buNone/>
              <a:tabLst>
                <a:tab pos="3405188" algn="l"/>
              </a:tabLst>
            </a:pPr>
            <a:r>
              <a:rPr lang="en-US" altLang="ja-JP" sz="1600" dirty="0">
                <a:latin typeface="Meiryo UI" panose="020B0604030504040204" pitchFamily="50" charset="-128"/>
                <a:ea typeface="Meiryo UI" panose="020B0604030504040204" pitchFamily="50" charset="-128"/>
              </a:rPr>
              <a:t>※4</a:t>
            </a:r>
            <a:r>
              <a:rPr lang="ja-JP" altLang="en-US" sz="1600" dirty="0">
                <a:latin typeface="Meiryo UI" panose="020B0604030504040204" pitchFamily="50" charset="-128"/>
                <a:ea typeface="Meiryo UI" panose="020B0604030504040204" pitchFamily="50" charset="-128"/>
              </a:rPr>
              <a:t>　情報セキュリティハンドブック</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ひな形</a:t>
            </a:r>
            <a:r>
              <a:rPr lang="en-US" altLang="ja-JP" sz="1600" dirty="0">
                <a:latin typeface="Meiryo UI" panose="020B0604030504040204" pitchFamily="50" charset="-128"/>
                <a:ea typeface="Meiryo UI"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https://www.ipa.go.jp/files/000055529.pptx</a:t>
            </a:r>
            <a:endParaRPr lang="ja-JP" altLang="en-US" sz="1600" dirty="0">
              <a:solidFill>
                <a:srgbClr val="0000FF"/>
              </a:solidFill>
              <a:latin typeface="Meiryo UI" panose="020B0604030504040204" pitchFamily="50" charset="-128"/>
              <a:ea typeface="Meiryo UI" panose="020B0604030504040204" pitchFamily="50" charset="-128"/>
            </a:endParaRPr>
          </a:p>
        </p:txBody>
      </p:sp>
      <p:sp>
        <p:nvSpPr>
          <p:cNvPr id="14" name="スライド番号プレースホルダー 3">
            <a:extLst>
              <a:ext uri="{FF2B5EF4-FFF2-40B4-BE49-F238E27FC236}">
                <a16:creationId xmlns:a16="http://schemas.microsoft.com/office/drawing/2014/main" id="{BA5BA2FE-BD65-4BDC-A814-5883DA71BCA1}"/>
              </a:ext>
            </a:extLst>
          </p:cNvPr>
          <p:cNvSpPr>
            <a:spLocks noGrp="1"/>
          </p:cNvSpPr>
          <p:nvPr>
            <p:ph type="sldNum" sz="quarter" idx="12"/>
          </p:nvPr>
        </p:nvSpPr>
        <p:spPr bwMode="auto">
          <a:xfrm>
            <a:off x="6553200" y="6526215"/>
            <a:ext cx="2133600"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marL="0" algn="r" defTabSz="914400" rtl="0" eaLnBrk="1" latinLnBrk="0" hangingPunct="1">
              <a:defRPr kumimoji="1" sz="1400" kern="1200">
                <a:solidFill>
                  <a:srgbClr val="000066"/>
                </a:solidFill>
                <a:latin typeface="IPA Pゴシック" panose="020B0500000000000000" pitchFamily="50" charset="-128"/>
                <a:ea typeface="IPA Pゴシック"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BFB1F43-6F2E-4538-AABB-23AEDF146290}" type="slidenum">
              <a:rPr lang="ja-JP" altLang="en-US" smtClean="0"/>
              <a:pPr/>
              <a:t>48</a:t>
            </a:fld>
            <a:endParaRPr lang="ja-JP" altLang="en-US" dirty="0"/>
          </a:p>
        </p:txBody>
      </p:sp>
      <p:pic>
        <p:nvPicPr>
          <p:cNvPr id="4" name="図 3">
            <a:extLst>
              <a:ext uri="{FF2B5EF4-FFF2-40B4-BE49-F238E27FC236}">
                <a16:creationId xmlns:a16="http://schemas.microsoft.com/office/drawing/2014/main" id="{DAEBC9F7-34DF-4A94-B92A-41F5E9F4332B}"/>
              </a:ext>
            </a:extLst>
          </p:cNvPr>
          <p:cNvPicPr>
            <a:picLocks noChangeAspect="1"/>
          </p:cNvPicPr>
          <p:nvPr/>
        </p:nvPicPr>
        <p:blipFill>
          <a:blip r:embed="rId3"/>
          <a:stretch>
            <a:fillRect/>
          </a:stretch>
        </p:blipFill>
        <p:spPr>
          <a:xfrm>
            <a:off x="3563888" y="2833057"/>
            <a:ext cx="1548000" cy="1548000"/>
          </a:xfrm>
          <a:prstGeom prst="rect">
            <a:avLst/>
          </a:prstGeom>
        </p:spPr>
      </p:pic>
    </p:spTree>
    <p:extLst>
      <p:ext uri="{BB962C8B-B14F-4D97-AF65-F5344CB8AC3E}">
        <p14:creationId xmlns:p14="http://schemas.microsoft.com/office/powerpoint/2010/main" val="12409774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タイトル 1">
            <a:extLst>
              <a:ext uri="{FF2B5EF4-FFF2-40B4-BE49-F238E27FC236}">
                <a16:creationId xmlns:a16="http://schemas.microsoft.com/office/drawing/2014/main" id="{0EC0DAA6-AC2D-4306-971B-C71EA56EB24B}"/>
              </a:ext>
            </a:extLst>
          </p:cNvPr>
          <p:cNvSpPr>
            <a:spLocks noGrp="1"/>
          </p:cNvSpPr>
          <p:nvPr>
            <p:ph type="title"/>
          </p:nvPr>
        </p:nvSpPr>
        <p:spPr>
          <a:xfrm>
            <a:off x="539750" y="260350"/>
            <a:ext cx="7848600" cy="993775"/>
          </a:xfrm>
        </p:spPr>
        <p:txBody>
          <a:bodyPr/>
          <a:lstStyle/>
          <a:p>
            <a:pPr>
              <a:defRPr/>
            </a:pPr>
            <a:r>
              <a:rPr lang="en-US" altLang="ja-JP" b="1" dirty="0">
                <a:solidFill>
                  <a:srgbClr val="000000"/>
                </a:solidFill>
                <a:latin typeface="メイリオ" panose="020B0604030504040204" pitchFamily="50" charset="-128"/>
                <a:ea typeface="メイリオ" panose="020B0604030504040204" pitchFamily="50" charset="-128"/>
              </a:rPr>
              <a:t>SECURITY ACTION </a:t>
            </a:r>
            <a:r>
              <a:rPr lang="ja-JP" altLang="en-US" b="1" dirty="0">
                <a:solidFill>
                  <a:srgbClr val="000000"/>
                </a:solidFill>
                <a:latin typeface="メイリオ" panose="020B0604030504040204" pitchFamily="50" charset="-128"/>
                <a:ea typeface="メイリオ" panose="020B0604030504040204" pitchFamily="50" charset="-128"/>
              </a:rPr>
              <a:t>制度概要</a:t>
            </a:r>
            <a:br>
              <a:rPr lang="en-US" altLang="ja-JP" sz="3200" dirty="0">
                <a:solidFill>
                  <a:srgbClr val="000000"/>
                </a:solidFill>
                <a:latin typeface="メイリオ" panose="020B0604030504040204" pitchFamily="50" charset="-128"/>
              </a:rPr>
            </a:br>
            <a:r>
              <a:rPr lang="en-US" altLang="ja-JP" sz="2000" dirty="0">
                <a:solidFill>
                  <a:srgbClr val="0000FF"/>
                </a:solidFill>
              </a:rPr>
              <a:t>https://www.ipa.go.jp/security/security-action</a:t>
            </a:r>
            <a:endParaRPr lang="ja-JP" altLang="en-US" sz="4000" dirty="0">
              <a:solidFill>
                <a:srgbClr val="0000FF"/>
              </a:solidFill>
            </a:endParaRPr>
          </a:p>
        </p:txBody>
      </p:sp>
      <p:sp>
        <p:nvSpPr>
          <p:cNvPr id="241667" name="コンテンツ プレースホルダー 2">
            <a:extLst>
              <a:ext uri="{FF2B5EF4-FFF2-40B4-BE49-F238E27FC236}">
                <a16:creationId xmlns:a16="http://schemas.microsoft.com/office/drawing/2014/main" id="{94629FE7-5C92-4D78-A1E2-8E1BDAA18CBC}"/>
              </a:ext>
            </a:extLst>
          </p:cNvPr>
          <p:cNvSpPr>
            <a:spLocks noGrp="1"/>
          </p:cNvSpPr>
          <p:nvPr>
            <p:ph idx="1"/>
          </p:nvPr>
        </p:nvSpPr>
        <p:spPr>
          <a:xfrm>
            <a:off x="498474" y="1340768"/>
            <a:ext cx="8645526" cy="4924425"/>
          </a:xfrm>
        </p:spPr>
        <p:txBody>
          <a:bodyPr/>
          <a:lstStyle/>
          <a:p>
            <a:pPr>
              <a:defRPr/>
            </a:pPr>
            <a:r>
              <a:rPr lang="ja-JP" altLang="en-US" sz="2400" dirty="0">
                <a:latin typeface="メイリオ" panose="020B0604030504040204" pitchFamily="50" charset="-128"/>
              </a:rPr>
              <a:t>中小企業自らが情報セキュリティ対策に取組むことを自己宣言する制度</a:t>
            </a:r>
            <a:endParaRPr lang="en-US" altLang="ja-JP" sz="2400" dirty="0">
              <a:latin typeface="メイリオ" panose="020B0604030504040204" pitchFamily="50" charset="-128"/>
            </a:endParaRPr>
          </a:p>
          <a:p>
            <a:pPr lvl="1">
              <a:defRPr/>
            </a:pPr>
            <a:r>
              <a:rPr lang="ja-JP" altLang="en-US" sz="2400" dirty="0">
                <a:latin typeface="メイリオ" panose="020B0604030504040204" pitchFamily="50" charset="-128"/>
              </a:rPr>
              <a:t>「中小企業の情報セキュリティ対策ガイドライン」の実践をベースに２段階の取組み目標を用意</a:t>
            </a:r>
            <a:endParaRPr lang="en-US" altLang="ja-JP" sz="2400" dirty="0">
              <a:latin typeface="メイリオ" panose="020B0604030504040204" pitchFamily="50" charset="-128"/>
            </a:endParaRPr>
          </a:p>
          <a:p>
            <a:pPr marL="457198" lvl="1" indent="0">
              <a:spcBef>
                <a:spcPts val="1200"/>
              </a:spcBef>
              <a:spcAft>
                <a:spcPts val="0"/>
              </a:spcAft>
              <a:buFont typeface="Arial" panose="020B0604020202020204" pitchFamily="34" charset="0"/>
              <a:buNone/>
              <a:defRPr/>
            </a:pPr>
            <a:r>
              <a:rPr lang="ja-JP" altLang="en-US" sz="2100" dirty="0">
                <a:solidFill>
                  <a:srgbClr val="FF0000"/>
                </a:solidFill>
              </a:rPr>
              <a:t>　　　　　</a:t>
            </a:r>
            <a:r>
              <a:rPr lang="ja-JP" altLang="en-US" sz="2400" b="1" dirty="0">
                <a:solidFill>
                  <a:srgbClr val="FF0000"/>
                </a:solidFill>
                <a:latin typeface="メイリオ" panose="020B0604030504040204" pitchFamily="50" charset="-128"/>
              </a:rPr>
              <a:t>１段階目</a:t>
            </a:r>
            <a:r>
              <a:rPr lang="en-US" altLang="ja-JP" sz="2400" b="1" dirty="0">
                <a:solidFill>
                  <a:srgbClr val="FF0000"/>
                </a:solidFill>
                <a:latin typeface="メイリオ" panose="020B0604030504040204" pitchFamily="50" charset="-128"/>
              </a:rPr>
              <a:t>(</a:t>
            </a:r>
            <a:r>
              <a:rPr lang="ja-JP" altLang="en-US" sz="2400" b="1" dirty="0">
                <a:solidFill>
                  <a:srgbClr val="FF0000"/>
                </a:solidFill>
                <a:latin typeface="メイリオ" panose="020B0604030504040204" pitchFamily="50" charset="-128"/>
              </a:rPr>
              <a:t>一つ星</a:t>
            </a:r>
            <a:r>
              <a:rPr lang="en-US" altLang="ja-JP" sz="2400" b="1" dirty="0">
                <a:solidFill>
                  <a:srgbClr val="FF0000"/>
                </a:solidFill>
                <a:latin typeface="メイリオ" panose="020B0604030504040204" pitchFamily="50" charset="-128"/>
              </a:rPr>
              <a:t>)</a:t>
            </a:r>
          </a:p>
          <a:p>
            <a:pPr marL="1795463" indent="0">
              <a:buFontTx/>
              <a:buNone/>
              <a:defRPr/>
            </a:pPr>
            <a:r>
              <a:rPr lang="ja-JP" altLang="en-US" sz="2400" dirty="0">
                <a:latin typeface="メイリオ" panose="020B0604030504040204" pitchFamily="50" charset="-128"/>
              </a:rPr>
              <a:t>「情報セキュリティ</a:t>
            </a:r>
            <a:r>
              <a:rPr lang="en-US" altLang="ja-JP" sz="2400" dirty="0">
                <a:latin typeface="メイリオ" panose="020B0604030504040204" pitchFamily="50" charset="-128"/>
              </a:rPr>
              <a:t>5</a:t>
            </a:r>
            <a:r>
              <a:rPr lang="ja-JP" altLang="en-US" sz="2400" dirty="0">
                <a:latin typeface="メイリオ" panose="020B0604030504040204" pitchFamily="50" charset="-128"/>
              </a:rPr>
              <a:t>か条」に取組むことを宣言</a:t>
            </a:r>
            <a:endParaRPr lang="en-US" altLang="ja-JP" sz="2400" dirty="0">
              <a:latin typeface="メイリオ" panose="020B0604030504040204" pitchFamily="50" charset="-128"/>
            </a:endParaRPr>
          </a:p>
          <a:p>
            <a:pPr marL="1795463" indent="0">
              <a:spcBef>
                <a:spcPts val="1800"/>
              </a:spcBef>
              <a:buFontTx/>
              <a:buNone/>
              <a:defRPr/>
            </a:pPr>
            <a:r>
              <a:rPr lang="ja-JP" altLang="en-US" sz="2400" b="1" dirty="0">
                <a:solidFill>
                  <a:srgbClr val="FF0000"/>
                </a:solidFill>
                <a:latin typeface="メイリオ" panose="020B0604030504040204" pitchFamily="50" charset="-128"/>
              </a:rPr>
              <a:t>２段階目</a:t>
            </a:r>
            <a:r>
              <a:rPr lang="en-US" altLang="ja-JP" sz="2400" b="1" dirty="0">
                <a:solidFill>
                  <a:srgbClr val="FF0000"/>
                </a:solidFill>
                <a:latin typeface="メイリオ" panose="020B0604030504040204" pitchFamily="50" charset="-128"/>
              </a:rPr>
              <a:t>(</a:t>
            </a:r>
            <a:r>
              <a:rPr lang="ja-JP" altLang="en-US" sz="2400" b="1" dirty="0">
                <a:solidFill>
                  <a:srgbClr val="FF0000"/>
                </a:solidFill>
                <a:latin typeface="メイリオ" panose="020B0604030504040204" pitchFamily="50" charset="-128"/>
              </a:rPr>
              <a:t>二つ星</a:t>
            </a:r>
            <a:r>
              <a:rPr lang="en-US" altLang="ja-JP" sz="2400" b="1" dirty="0">
                <a:solidFill>
                  <a:srgbClr val="FF0000"/>
                </a:solidFill>
                <a:latin typeface="メイリオ" panose="020B0604030504040204" pitchFamily="50" charset="-128"/>
              </a:rPr>
              <a:t>)</a:t>
            </a:r>
          </a:p>
          <a:p>
            <a:pPr marL="1795463" indent="0">
              <a:spcBef>
                <a:spcPts val="1800"/>
              </a:spcBef>
              <a:buFontTx/>
              <a:buNone/>
              <a:defRPr/>
            </a:pPr>
            <a:r>
              <a:rPr lang="ja-JP" altLang="en-US" sz="2400" dirty="0">
                <a:latin typeface="メイリオ" panose="020B0604030504040204" pitchFamily="50" charset="-128"/>
              </a:rPr>
              <a:t>「</a:t>
            </a:r>
            <a:r>
              <a:rPr lang="en-US" altLang="ja-JP" sz="2400" dirty="0">
                <a:latin typeface="メイリオ" panose="020B0604030504040204" pitchFamily="50" charset="-128"/>
              </a:rPr>
              <a:t>5</a:t>
            </a:r>
            <a:r>
              <a:rPr lang="ja-JP" altLang="en-US" sz="2400" dirty="0">
                <a:latin typeface="メイリオ" panose="020B0604030504040204" pitchFamily="50" charset="-128"/>
              </a:rPr>
              <a:t>分でできる！情報セキュリティ自社診断」で自社の状況を把握したうえで、情報セキュリティ基本方針を定め、外部に公開したことを宣言</a:t>
            </a:r>
            <a:endParaRPr lang="en-US" altLang="ja-JP" sz="2400" dirty="0">
              <a:latin typeface="メイリオ" panose="020B0604030504040204" pitchFamily="50" charset="-128"/>
            </a:endParaRPr>
          </a:p>
          <a:p>
            <a:pPr lvl="1">
              <a:defRPr/>
            </a:pPr>
            <a:endParaRPr lang="en-US" altLang="ja-JP" sz="2400" dirty="0">
              <a:latin typeface="メイリオ" panose="020B0604030504040204" pitchFamily="50" charset="-128"/>
              <a:ea typeface="メイリオ" panose="020B0604030504040204" pitchFamily="50" charset="-128"/>
            </a:endParaRPr>
          </a:p>
        </p:txBody>
      </p:sp>
      <p:sp>
        <p:nvSpPr>
          <p:cNvPr id="242694" name="正方形/長方形 8">
            <a:extLst>
              <a:ext uri="{FF2B5EF4-FFF2-40B4-BE49-F238E27FC236}">
                <a16:creationId xmlns:a16="http://schemas.microsoft.com/office/drawing/2014/main" id="{632920E9-3977-49C2-8451-760F647569AA}"/>
              </a:ext>
            </a:extLst>
          </p:cNvPr>
          <p:cNvSpPr>
            <a:spLocks noChangeArrowheads="1"/>
          </p:cNvSpPr>
          <p:nvPr/>
        </p:nvSpPr>
        <p:spPr bwMode="auto">
          <a:xfrm>
            <a:off x="679326" y="5964306"/>
            <a:ext cx="8285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800">
                <a:solidFill>
                  <a:schemeClr val="tx1"/>
                </a:solidFill>
                <a:latin typeface="Arial" panose="020B0604020202020204" pitchFamily="34" charset="0"/>
                <a:ea typeface="HGP創英角ﾎﾟｯﾌﾟ体" panose="040B0A00000000000000" pitchFamily="50" charset="-128"/>
              </a:defRPr>
            </a:lvl1pPr>
            <a:lvl2pPr marL="742950" indent="-285750">
              <a:defRPr kumimoji="1" sz="4800">
                <a:solidFill>
                  <a:schemeClr val="tx1"/>
                </a:solidFill>
                <a:latin typeface="Arial" panose="020B0604020202020204" pitchFamily="34" charset="0"/>
                <a:ea typeface="HGP創英角ﾎﾟｯﾌﾟ体" panose="040B0A00000000000000" pitchFamily="50" charset="-128"/>
              </a:defRPr>
            </a:lvl2pPr>
            <a:lvl3pPr marL="1143000" indent="-228600">
              <a:defRPr kumimoji="1" sz="4800">
                <a:solidFill>
                  <a:schemeClr val="tx1"/>
                </a:solidFill>
                <a:latin typeface="Arial" panose="020B0604020202020204" pitchFamily="34" charset="0"/>
                <a:ea typeface="HGP創英角ﾎﾟｯﾌﾟ体" panose="040B0A00000000000000" pitchFamily="50" charset="-128"/>
              </a:defRPr>
            </a:lvl3pPr>
            <a:lvl4pPr marL="1600200" indent="-228600">
              <a:defRPr kumimoji="1" sz="4800">
                <a:solidFill>
                  <a:schemeClr val="tx1"/>
                </a:solidFill>
                <a:latin typeface="Arial" panose="020B0604020202020204" pitchFamily="34" charset="0"/>
                <a:ea typeface="HGP創英角ﾎﾟｯﾌﾟ体" panose="040B0A00000000000000" pitchFamily="50" charset="-128"/>
              </a:defRPr>
            </a:lvl4pPr>
            <a:lvl5pPr marL="2057400" indent="-228600">
              <a:defRPr kumimoji="1" sz="4800">
                <a:solidFill>
                  <a:schemeClr val="tx1"/>
                </a:solidFill>
                <a:latin typeface="Arial" panose="020B0604020202020204" pitchFamily="34" charset="0"/>
                <a:ea typeface="HGP創英角ﾎﾟｯﾌﾟ体" panose="040B0A00000000000000" pitchFamily="50" charset="-128"/>
              </a:defRPr>
            </a:lvl5pPr>
            <a:lvl6pPr marL="2514600" indent="-228600" eaLnBrk="0" fontAlgn="base" hangingPunct="0">
              <a:spcBef>
                <a:spcPct val="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6pPr>
            <a:lvl7pPr marL="2971800" indent="-228600" eaLnBrk="0" fontAlgn="base" hangingPunct="0">
              <a:spcBef>
                <a:spcPct val="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7pPr>
            <a:lvl8pPr marL="3429000" indent="-228600" eaLnBrk="0" fontAlgn="base" hangingPunct="0">
              <a:spcBef>
                <a:spcPct val="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8pPr>
            <a:lvl9pPr marL="3886200" indent="-228600" eaLnBrk="0" fontAlgn="base" hangingPunct="0">
              <a:spcBef>
                <a:spcPct val="0"/>
              </a:spcBef>
              <a:spcAft>
                <a:spcPct val="0"/>
              </a:spcAft>
              <a:defRPr kumimoji="1" sz="4800">
                <a:solidFill>
                  <a:schemeClr val="tx1"/>
                </a:solidFill>
                <a:latin typeface="Arial" panose="020B0604020202020204" pitchFamily="34" charset="0"/>
                <a:ea typeface="HGP創英角ﾎﾟｯﾌﾟ体" panose="040B0A00000000000000" pitchFamily="50" charset="-128"/>
              </a:defRPr>
            </a:lvl9pPr>
          </a:lstStyle>
          <a:p>
            <a:pPr eaLnBrk="1" hangingPunct="1"/>
            <a:r>
              <a:rPr lang="en-US" altLang="ja-JP" sz="1400" dirty="0">
                <a:solidFill>
                  <a:srgbClr val="000000"/>
                </a:solidFill>
                <a:latin typeface="Meiryo UI" panose="020B0604030504040204" pitchFamily="50" charset="-128"/>
                <a:ea typeface="Meiryo UI" panose="020B0604030504040204" pitchFamily="50" charset="-128"/>
              </a:rPr>
              <a:t>※SECURITY ACTION</a:t>
            </a:r>
            <a:r>
              <a:rPr lang="ja-JP" altLang="en-US" sz="1400" dirty="0">
                <a:solidFill>
                  <a:srgbClr val="000000"/>
                </a:solidFill>
                <a:latin typeface="Meiryo UI" panose="020B0604030504040204" pitchFamily="50" charset="-128"/>
                <a:ea typeface="Meiryo UI" panose="020B0604030504040204" pitchFamily="50" charset="-128"/>
              </a:rPr>
              <a:t>制度は、中小企業など自らが情報セキュリティ対策に取り組むことを自己宣言する制度です。各企業などの情報セキュリティ対策状況などを</a:t>
            </a:r>
            <a:r>
              <a:rPr lang="en-US" altLang="ja-JP" sz="1400" dirty="0">
                <a:solidFill>
                  <a:srgbClr val="000000"/>
                </a:solidFill>
                <a:latin typeface="Meiryo UI" panose="020B0604030504040204" pitchFamily="50" charset="-128"/>
                <a:ea typeface="Meiryo UI" panose="020B0604030504040204" pitchFamily="50" charset="-128"/>
              </a:rPr>
              <a:t>IPA</a:t>
            </a:r>
            <a:r>
              <a:rPr lang="ja-JP" altLang="en-US" sz="1400" dirty="0">
                <a:solidFill>
                  <a:srgbClr val="000000"/>
                </a:solidFill>
                <a:latin typeface="Meiryo UI" panose="020B0604030504040204" pitchFamily="50" charset="-128"/>
                <a:ea typeface="Meiryo UI" panose="020B0604030504040204" pitchFamily="50" charset="-128"/>
              </a:rPr>
              <a:t>が認定する、あるいは認証などを付与する制度ではありません。</a:t>
            </a:r>
            <a:endParaRPr lang="en-US" altLang="ja-JP" sz="1400" dirty="0">
              <a:solidFill>
                <a:srgbClr val="000000"/>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C4AAFF8E-A005-4CE4-9770-390B2F7135F7}"/>
              </a:ext>
            </a:extLst>
          </p:cNvPr>
          <p:cNvPicPr>
            <a:picLocks noChangeAspect="1"/>
          </p:cNvPicPr>
          <p:nvPr/>
        </p:nvPicPr>
        <p:blipFill>
          <a:blip r:embed="rId3"/>
          <a:stretch>
            <a:fillRect/>
          </a:stretch>
        </p:blipFill>
        <p:spPr>
          <a:xfrm>
            <a:off x="971600" y="4437663"/>
            <a:ext cx="1440000" cy="1440000"/>
          </a:xfrm>
          <a:prstGeom prst="rect">
            <a:avLst/>
          </a:prstGeom>
        </p:spPr>
      </p:pic>
      <p:pic>
        <p:nvPicPr>
          <p:cNvPr id="2" name="図 1">
            <a:extLst>
              <a:ext uri="{FF2B5EF4-FFF2-40B4-BE49-F238E27FC236}">
                <a16:creationId xmlns:a16="http://schemas.microsoft.com/office/drawing/2014/main" id="{0419CDF3-A513-475E-881F-04B764B32FC9}"/>
              </a:ext>
            </a:extLst>
          </p:cNvPr>
          <p:cNvPicPr>
            <a:picLocks noChangeAspect="1"/>
          </p:cNvPicPr>
          <p:nvPr/>
        </p:nvPicPr>
        <p:blipFill>
          <a:blip r:embed="rId4"/>
          <a:stretch>
            <a:fillRect/>
          </a:stretch>
        </p:blipFill>
        <p:spPr>
          <a:xfrm>
            <a:off x="971600" y="2864711"/>
            <a:ext cx="1440000" cy="144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57CA859-3FF6-4A53-B9DC-5E7D17509AD5}"/>
              </a:ext>
            </a:extLst>
          </p:cNvPr>
          <p:cNvPicPr>
            <a:picLocks noChangeAspect="1"/>
          </p:cNvPicPr>
          <p:nvPr/>
        </p:nvPicPr>
        <p:blipFill>
          <a:blip r:embed="rId3"/>
          <a:stretch>
            <a:fillRect/>
          </a:stretch>
        </p:blipFill>
        <p:spPr>
          <a:xfrm>
            <a:off x="291183" y="3573016"/>
            <a:ext cx="8817321" cy="2232000"/>
          </a:xfrm>
          <a:prstGeom prst="rect">
            <a:avLst/>
          </a:prstGeom>
        </p:spPr>
      </p:pic>
      <p:sp>
        <p:nvSpPr>
          <p:cNvPr id="15362" name="タイトル 1">
            <a:extLst>
              <a:ext uri="{FF2B5EF4-FFF2-40B4-BE49-F238E27FC236}">
                <a16:creationId xmlns:a16="http://schemas.microsoft.com/office/drawing/2014/main" id="{DD94AE24-9CCA-4D70-8F8C-09C04AD86BA5}"/>
              </a:ext>
            </a:extLst>
          </p:cNvPr>
          <p:cNvSpPr>
            <a:spLocks noGrp="1" noChangeArrowheads="1"/>
          </p:cNvSpPr>
          <p:nvPr>
            <p:ph type="title"/>
          </p:nvPr>
        </p:nvSpPr>
        <p:spPr>
          <a:xfrm>
            <a:off x="539750" y="260350"/>
            <a:ext cx="7673926" cy="993775"/>
          </a:xfrm>
        </p:spPr>
        <p:txBody>
          <a:bodyPr/>
          <a:lstStyle/>
          <a:p>
            <a:r>
              <a:rPr lang="ja-JP" altLang="en-US" b="1" dirty="0">
                <a:latin typeface="メイリオ" panose="020B0604030504040204" pitchFamily="50" charset="-128"/>
                <a:ea typeface="メイリオ" panose="020B0604030504040204" pitchFamily="50" charset="-128"/>
              </a:rPr>
              <a:t>顧客や取引先はどう考えているの？</a:t>
            </a:r>
          </a:p>
        </p:txBody>
      </p:sp>
      <p:sp>
        <p:nvSpPr>
          <p:cNvPr id="7" name="Rectangle 3">
            <a:extLst>
              <a:ext uri="{FF2B5EF4-FFF2-40B4-BE49-F238E27FC236}">
                <a16:creationId xmlns:a16="http://schemas.microsoft.com/office/drawing/2014/main" id="{182CEA08-4735-4082-88F6-AEBC86B26D3F}"/>
              </a:ext>
            </a:extLst>
          </p:cNvPr>
          <p:cNvSpPr>
            <a:spLocks noGrp="1" noChangeArrowheads="1"/>
          </p:cNvSpPr>
          <p:nvPr>
            <p:ph idx="1"/>
          </p:nvPr>
        </p:nvSpPr>
        <p:spPr>
          <a:xfrm>
            <a:off x="498474" y="1412875"/>
            <a:ext cx="8466013" cy="4924425"/>
          </a:xfrm>
        </p:spPr>
        <p:txBody>
          <a:bodyPr/>
          <a:lstStyle/>
          <a:p>
            <a:pPr>
              <a:buFont typeface="Wingdings" panose="05000000000000000000" pitchFamily="2" charset="2"/>
              <a:buChar char="l"/>
            </a:pPr>
            <a:r>
              <a:rPr lang="en-US" altLang="ja-JP" sz="2400" dirty="0">
                <a:latin typeface="メイリオ" panose="020B0604030504040204" pitchFamily="50" charset="-128"/>
                <a:ea typeface="メイリオ" panose="020B0604030504040204" pitchFamily="50" charset="-128"/>
              </a:rPr>
              <a:t>IT</a:t>
            </a:r>
            <a:r>
              <a:rPr lang="ja-JP" altLang="en-US" sz="2400" dirty="0">
                <a:latin typeface="メイリオ" panose="020B0604030504040204" pitchFamily="50" charset="-128"/>
                <a:ea typeface="メイリオ" panose="020B0604030504040204" pitchFamily="50" charset="-128"/>
              </a:rPr>
              <a:t>社会の今日、顧客や取引先の情報セキュリティに対する要求、期待は確実に高まっています。</a:t>
            </a:r>
            <a:endParaRPr lang="en-US" altLang="ja-JP"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B87ADD27-6FE6-4F3B-A270-4ED2CD1E9988}"/>
              </a:ext>
            </a:extLst>
          </p:cNvPr>
          <p:cNvSpPr txBox="1"/>
          <p:nvPr/>
        </p:nvSpPr>
        <p:spPr>
          <a:xfrm>
            <a:off x="282450" y="5805264"/>
            <a:ext cx="7673926"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IPA</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IT</a:t>
            </a:r>
            <a:r>
              <a:rPr lang="ja-JP" altLang="en-US" sz="1600" dirty="0">
                <a:latin typeface="Meiryo UI" panose="020B0604030504040204" pitchFamily="50" charset="-128"/>
                <a:ea typeface="Meiryo UI" panose="020B0604030504040204" pitchFamily="50" charset="-128"/>
              </a:rPr>
              <a:t>サプライチェーン における情報セキュリティの責任範囲に関する調査」から</a:t>
            </a:r>
            <a:endParaRPr kumimoji="1" lang="ja-JP" altLang="en-US" sz="1600" dirty="0">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AE27EF8A-30DD-4861-91BD-ED2B500BD355}"/>
              </a:ext>
            </a:extLst>
          </p:cNvPr>
          <p:cNvSpPr/>
          <p:nvPr/>
        </p:nvSpPr>
        <p:spPr bwMode="auto">
          <a:xfrm>
            <a:off x="324000" y="3861016"/>
            <a:ext cx="8640000" cy="720000"/>
          </a:xfrm>
          <a:prstGeom prst="roundRect">
            <a:avLst/>
          </a:prstGeom>
          <a:noFill/>
          <a:ln w="317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20646505-9C6F-46F1-BC4B-453F291EE7AC}"/>
              </a:ext>
            </a:extLst>
          </p:cNvPr>
          <p:cNvSpPr txBox="1"/>
          <p:nvPr/>
        </p:nvSpPr>
        <p:spPr>
          <a:xfrm>
            <a:off x="291183" y="2531223"/>
            <a:ext cx="8612523" cy="1431161"/>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以下の情報セキュリティ要求事項に関し、業務委託契約において、</a:t>
            </a:r>
            <a:r>
              <a:rPr lang="ja-JP" altLang="en-US" sz="1600" dirty="0">
                <a:solidFill>
                  <a:srgbClr val="ED656B"/>
                </a:solidFill>
                <a:latin typeface="Meiryo UI" panose="020B0604030504040204" pitchFamily="50" charset="-128"/>
                <a:ea typeface="Meiryo UI" panose="020B0604030504040204" pitchFamily="50" charset="-128"/>
              </a:rPr>
              <a:t>委託先の責任を明確にしたいと思う度合について、</a:t>
            </a:r>
            <a:r>
              <a:rPr lang="ja-JP" altLang="en-US" sz="1600" dirty="0">
                <a:latin typeface="Meiryo UI" panose="020B0604030504040204" pitchFamily="50" charset="-128"/>
                <a:ea typeface="Meiryo UI" panose="020B0604030504040204" pitchFamily="50" charset="-128"/>
              </a:rPr>
              <a:t>当てはまるものをお選びください。</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それぞれひとつずつ</a:t>
            </a:r>
            <a:r>
              <a:rPr lang="en-US" altLang="ja-JP" sz="1600" dirty="0">
                <a:latin typeface="Meiryo UI" panose="020B0604030504040204" pitchFamily="50" charset="-128"/>
                <a:ea typeface="Meiryo UI" panose="020B0604030504040204" pitchFamily="50" charset="-128"/>
              </a:rPr>
              <a:t>)</a:t>
            </a:r>
          </a:p>
          <a:p>
            <a:pPr>
              <a:spcBef>
                <a:spcPts val="1800"/>
              </a:spcBef>
            </a:pPr>
            <a:r>
              <a:rPr lang="en-US" altLang="ja-JP" sz="2000" dirty="0">
                <a:latin typeface="メイリオ" panose="020B0604030504040204" pitchFamily="50" charset="-128"/>
                <a:ea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rPr>
              <a:t>秘密保持</a:t>
            </a:r>
          </a:p>
          <a:p>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25937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AF513D0-2338-4A48-8BB6-23E4722F3071}"/>
              </a:ext>
            </a:extLst>
          </p:cNvPr>
          <p:cNvSpPr>
            <a:spLocks noGrp="1"/>
          </p:cNvSpPr>
          <p:nvPr>
            <p:ph idx="1"/>
          </p:nvPr>
        </p:nvSpPr>
        <p:spPr/>
        <p:txBody>
          <a:bodyPr/>
          <a:lstStyle/>
          <a:p>
            <a:pPr marL="0" indent="0">
              <a:buNone/>
            </a:pPr>
            <a:r>
              <a:rPr kumimoji="1" lang="en-US" altLang="ja-JP" sz="2400" b="1" dirty="0"/>
              <a:t>1)</a:t>
            </a:r>
            <a:r>
              <a:rPr kumimoji="1" lang="ja-JP" altLang="en-US" sz="2400" b="1" dirty="0"/>
              <a:t>取組み目標を決める</a:t>
            </a:r>
            <a:endParaRPr kumimoji="1" lang="en-US" altLang="ja-JP" sz="2400" b="1" dirty="0"/>
          </a:p>
          <a:p>
            <a:pPr marL="647700" indent="-285750">
              <a:buFont typeface="Arial" panose="020B0604020202020204" pitchFamily="34" charset="0"/>
              <a:buChar char="•"/>
              <a:tabLst>
                <a:tab pos="712788" algn="l"/>
              </a:tabLst>
            </a:pPr>
            <a:r>
              <a:rPr lang="ja-JP" altLang="en-US" sz="1600" dirty="0">
                <a:latin typeface="Meiryo UI" panose="020B0604030504040204" pitchFamily="50" charset="-128"/>
                <a:ea typeface="Meiryo UI" panose="020B0604030504040204" pitchFamily="50" charset="-128"/>
              </a:rPr>
              <a:t>一つ星▶「情報セキュリティ</a:t>
            </a:r>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か条」を実行</a:t>
            </a:r>
            <a:endParaRPr lang="en-US" altLang="ja-JP" sz="1600" dirty="0">
              <a:latin typeface="Meiryo UI" panose="020B0604030504040204" pitchFamily="50" charset="-128"/>
              <a:ea typeface="Meiryo UI" panose="020B0604030504040204" pitchFamily="50" charset="-128"/>
            </a:endParaRPr>
          </a:p>
          <a:p>
            <a:pPr marL="647700" indent="-285750">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二つ星▶「</a:t>
            </a:r>
            <a:r>
              <a:rPr kumimoji="1" lang="en-US" altLang="ja-JP" sz="1600" dirty="0">
                <a:latin typeface="Meiryo UI" panose="020B0604030504040204" pitchFamily="50" charset="-128"/>
                <a:ea typeface="Meiryo UI" panose="020B0604030504040204" pitchFamily="50" charset="-128"/>
              </a:rPr>
              <a:t>5</a:t>
            </a:r>
            <a:r>
              <a:rPr kumimoji="1" lang="ja-JP" altLang="en-US" sz="1600" dirty="0">
                <a:latin typeface="Meiryo UI" panose="020B0604030504040204" pitchFamily="50" charset="-128"/>
                <a:ea typeface="Meiryo UI" panose="020B0604030504040204" pitchFamily="50" charset="-128"/>
              </a:rPr>
              <a:t>分でできる！情報セキュリティ自社診断」で実施状況を把握し対策を決定</a:t>
            </a:r>
            <a:endParaRPr kumimoji="1" lang="en-US" altLang="ja-JP" sz="1600" dirty="0">
              <a:latin typeface="Meiryo UI" panose="020B0604030504040204" pitchFamily="50" charset="-128"/>
              <a:ea typeface="Meiryo UI" panose="020B0604030504040204" pitchFamily="50" charset="-128"/>
            </a:endParaRPr>
          </a:p>
          <a:p>
            <a:pPr marL="361950" indent="0">
              <a:buNone/>
              <a:tabLst>
                <a:tab pos="1436688" algn="l"/>
              </a:tabLst>
            </a:pP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「情報セキュリティ基本方針」を公開</a:t>
            </a:r>
            <a:endParaRPr kumimoji="1" lang="en-US" altLang="ja-JP" sz="1600" dirty="0">
              <a:latin typeface="Meiryo UI" panose="020B0604030504040204" pitchFamily="50" charset="-128"/>
              <a:ea typeface="Meiryo UI" panose="020B0604030504040204" pitchFamily="50" charset="-128"/>
            </a:endParaRPr>
          </a:p>
          <a:p>
            <a:pPr marL="0" indent="0">
              <a:buNone/>
              <a:tabLst>
                <a:tab pos="263525" algn="l"/>
              </a:tabLst>
            </a:pPr>
            <a:r>
              <a:rPr lang="en-US" altLang="ja-JP" sz="1600" kern="1200" dirty="0">
                <a:latin typeface="Meiryo UI" panose="020B0604030504040204" pitchFamily="50" charset="-128"/>
                <a:ea typeface="Meiryo UI" panose="020B0604030504040204" pitchFamily="50" charset="-128"/>
              </a:rPr>
              <a:t>	</a:t>
            </a:r>
            <a:r>
              <a:rPr lang="ja-JP" altLang="en-US" sz="1600" kern="1200" dirty="0">
                <a:latin typeface="Meiryo UI" panose="020B0604030504040204" pitchFamily="50" charset="-128"/>
                <a:ea typeface="Meiryo UI" panose="020B0604030504040204" pitchFamily="50" charset="-128"/>
              </a:rPr>
              <a:t>ダウンロード：</a:t>
            </a:r>
            <a:r>
              <a:rPr lang="en-US" altLang="ja-JP" sz="1600" kern="1200" dirty="0">
                <a:solidFill>
                  <a:srgbClr val="0000FF"/>
                </a:solidFill>
                <a:latin typeface="Meiryo UI" panose="020B0604030504040204" pitchFamily="50" charset="-128"/>
                <a:ea typeface="Meiryo UI" panose="020B0604030504040204" pitchFamily="50" charset="-128"/>
              </a:rPr>
              <a:t>https://www.ipa.go.jp/security/security-action/mark/</a:t>
            </a:r>
          </a:p>
          <a:p>
            <a:pPr marL="0" indent="0">
              <a:spcBef>
                <a:spcPts val="1200"/>
              </a:spcBef>
              <a:buNone/>
              <a:tabLst>
                <a:tab pos="263525" algn="l"/>
              </a:tabLst>
            </a:pPr>
            <a:r>
              <a:rPr lang="en-US" altLang="ja-JP" sz="2400" b="1" dirty="0"/>
              <a:t>2)</a:t>
            </a:r>
            <a:r>
              <a:rPr lang="ja-JP" altLang="en-US" sz="2400" b="1" dirty="0"/>
              <a:t>自己宣言する</a:t>
            </a:r>
            <a:endParaRPr lang="en-US" altLang="ja-JP" sz="2400" b="1" dirty="0"/>
          </a:p>
          <a:p>
            <a:pPr marL="647700" indent="-285750">
              <a:buFont typeface="Arial" panose="020B0604020202020204" pitchFamily="34" charset="0"/>
              <a:buChar char="•"/>
              <a:tabLst>
                <a:tab pos="712788" algn="l"/>
              </a:tabLst>
            </a:pPr>
            <a:r>
              <a:rPr lang="ja-JP" altLang="en-US" sz="1600" dirty="0">
                <a:latin typeface="Meiryo UI" panose="020B0604030504040204" pitchFamily="50" charset="-128"/>
                <a:ea typeface="Meiryo UI" panose="020B0604030504040204" pitchFamily="50" charset="-128"/>
              </a:rPr>
              <a:t>使用規約に同意してロゴマークをダウンロード</a:t>
            </a:r>
            <a:endParaRPr lang="en-US" altLang="ja-JP" sz="1600" dirty="0">
              <a:latin typeface="Meiryo UI" panose="020B0604030504040204" pitchFamily="50" charset="-128"/>
              <a:ea typeface="Meiryo UI" panose="020B0604030504040204" pitchFamily="50" charset="-128"/>
            </a:endParaRPr>
          </a:p>
          <a:p>
            <a:pPr marL="647700" indent="-285750">
              <a:buFont typeface="Arial" panose="020B0604020202020204" pitchFamily="34" charset="0"/>
              <a:buChar char="•"/>
              <a:tabLst>
                <a:tab pos="712788" algn="l"/>
              </a:tabLst>
            </a:pPr>
            <a:r>
              <a:rPr lang="ja-JP" altLang="en-US" sz="1600" dirty="0">
                <a:latin typeface="Meiryo UI" panose="020B0604030504040204" pitchFamily="50" charset="-128"/>
                <a:ea typeface="Meiryo UI" panose="020B0604030504040204" pitchFamily="50" charset="-128"/>
              </a:rPr>
              <a:t>ロゴマークを表示して</a:t>
            </a:r>
            <a:r>
              <a:rPr lang="en-US" altLang="ja-JP" sz="1600" dirty="0">
                <a:latin typeface="Meiryo UI" panose="020B0604030504040204" pitchFamily="50" charset="-128"/>
                <a:ea typeface="Meiryo UI" panose="020B0604030504040204" pitchFamily="50" charset="-128"/>
              </a:rPr>
              <a:t>SECURITY</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ACTION</a:t>
            </a:r>
            <a:r>
              <a:rPr lang="ja-JP" altLang="en-US" sz="1600" dirty="0">
                <a:latin typeface="Meiryo UI" panose="020B0604030504040204" pitchFamily="50" charset="-128"/>
                <a:ea typeface="Meiryo UI" panose="020B0604030504040204" pitchFamily="50" charset="-128"/>
              </a:rPr>
              <a:t>自己宣言</a:t>
            </a:r>
            <a:endParaRPr lang="en-US" altLang="ja-JP" sz="1600" dirty="0">
              <a:latin typeface="Meiryo UI" panose="020B0604030504040204" pitchFamily="50" charset="-128"/>
              <a:ea typeface="Meiryo UI" panose="020B0604030504040204" pitchFamily="50" charset="-128"/>
            </a:endParaRPr>
          </a:p>
          <a:p>
            <a:pPr marL="0" indent="0">
              <a:buNone/>
              <a:tabLst>
                <a:tab pos="263525" algn="l"/>
              </a:tabLst>
            </a:pPr>
            <a:r>
              <a:rPr lang="en-US" altLang="ja-JP" sz="1600" kern="1200" dirty="0">
                <a:latin typeface="Meiryo UI" panose="020B0604030504040204" pitchFamily="50" charset="-128"/>
                <a:ea typeface="Meiryo UI" panose="020B0604030504040204" pitchFamily="50" charset="-128"/>
              </a:rPr>
              <a:t>	</a:t>
            </a:r>
            <a:r>
              <a:rPr lang="ja-JP" altLang="en-US" sz="1600" kern="1200" dirty="0">
                <a:latin typeface="Meiryo UI" panose="020B0604030504040204" pitchFamily="50" charset="-128"/>
                <a:ea typeface="Meiryo UI" panose="020B0604030504040204" pitchFamily="50" charset="-128"/>
              </a:rPr>
              <a:t>ロゴマーク申込：</a:t>
            </a:r>
            <a:r>
              <a:rPr lang="en-US" altLang="ja-JP" sz="1600" kern="1200" dirty="0">
                <a:solidFill>
                  <a:srgbClr val="0000FF"/>
                </a:solidFill>
                <a:latin typeface="Meiryo UI" panose="020B0604030504040204" pitchFamily="50" charset="-128"/>
                <a:ea typeface="Meiryo UI" panose="020B0604030504040204" pitchFamily="50" charset="-128"/>
              </a:rPr>
              <a:t>https://security-shien.ipa.go.jp/security/entry/</a:t>
            </a:r>
          </a:p>
          <a:p>
            <a:pPr marL="647700" indent="-285750">
              <a:buFont typeface="Arial" panose="020B0604020202020204" pitchFamily="34" charset="0"/>
              <a:buChar char="•"/>
              <a:tabLst>
                <a:tab pos="712788" algn="l"/>
              </a:tabLst>
            </a:pPr>
            <a:endParaRPr lang="en-US" altLang="ja-JP" sz="1600" dirty="0">
              <a:latin typeface="Meiryo UI" panose="020B0604030504040204" pitchFamily="50" charset="-128"/>
              <a:ea typeface="Meiryo UI" panose="020B0604030504040204" pitchFamily="50" charset="-128"/>
            </a:endParaRPr>
          </a:p>
        </p:txBody>
      </p:sp>
      <p:sp>
        <p:nvSpPr>
          <p:cNvPr id="6" name="タイトル 1">
            <a:extLst>
              <a:ext uri="{FF2B5EF4-FFF2-40B4-BE49-F238E27FC236}">
                <a16:creationId xmlns:a16="http://schemas.microsoft.com/office/drawing/2014/main" id="{15D48B4D-167C-45EE-984B-C5F8D2D54370}"/>
              </a:ext>
            </a:extLst>
          </p:cNvPr>
          <p:cNvSpPr>
            <a:spLocks noGrp="1"/>
          </p:cNvSpPr>
          <p:nvPr>
            <p:ph type="title"/>
          </p:nvPr>
        </p:nvSpPr>
        <p:spPr>
          <a:xfrm>
            <a:off x="468313" y="188640"/>
            <a:ext cx="6983412" cy="1081088"/>
          </a:xfrm>
        </p:spPr>
        <p:txBody>
          <a:bodyPr/>
          <a:lstStyle/>
          <a:p>
            <a:r>
              <a:rPr lang="en-US" altLang="ja-JP" b="1" dirty="0">
                <a:solidFill>
                  <a:srgbClr val="000000"/>
                </a:solidFill>
              </a:rPr>
              <a:t>SECURITY ACTION</a:t>
            </a:r>
            <a:r>
              <a:rPr lang="ja-JP" altLang="en-US" b="1" dirty="0">
                <a:solidFill>
                  <a:srgbClr val="000000"/>
                </a:solidFill>
                <a:latin typeface="メイリオ" panose="020B0604030504040204" pitchFamily="50" charset="-128"/>
                <a:ea typeface="メイリオ" panose="020B0604030504040204" pitchFamily="50" charset="-128"/>
              </a:rPr>
              <a:t>申込方法</a:t>
            </a:r>
          </a:p>
        </p:txBody>
      </p:sp>
      <p:pic>
        <p:nvPicPr>
          <p:cNvPr id="3" name="図 2">
            <a:extLst>
              <a:ext uri="{FF2B5EF4-FFF2-40B4-BE49-F238E27FC236}">
                <a16:creationId xmlns:a16="http://schemas.microsoft.com/office/drawing/2014/main" id="{73DB2399-E226-459E-AB03-0640D01A3FE5}"/>
              </a:ext>
            </a:extLst>
          </p:cNvPr>
          <p:cNvPicPr>
            <a:picLocks noChangeAspect="1"/>
          </p:cNvPicPr>
          <p:nvPr/>
        </p:nvPicPr>
        <p:blipFill>
          <a:blip r:embed="rId3"/>
          <a:stretch>
            <a:fillRect/>
          </a:stretch>
        </p:blipFill>
        <p:spPr>
          <a:xfrm>
            <a:off x="1558286" y="4581128"/>
            <a:ext cx="6027428" cy="1913649"/>
          </a:xfrm>
          <a:prstGeom prst="rect">
            <a:avLst/>
          </a:prstGeom>
        </p:spPr>
      </p:pic>
    </p:spTree>
    <p:extLst>
      <p:ext uri="{BB962C8B-B14F-4D97-AF65-F5344CB8AC3E}">
        <p14:creationId xmlns:p14="http://schemas.microsoft.com/office/powerpoint/2010/main" val="3982803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892E2369-C57B-43CB-BC34-6B4AD612EBA8}"/>
              </a:ext>
            </a:extLst>
          </p:cNvPr>
          <p:cNvSpPr>
            <a:spLocks noGrp="1"/>
          </p:cNvSpPr>
          <p:nvPr>
            <p:ph idx="1"/>
          </p:nvPr>
        </p:nvSpPr>
        <p:spPr>
          <a:xfrm>
            <a:off x="498474" y="1341438"/>
            <a:ext cx="8645525" cy="5067300"/>
          </a:xfrm>
        </p:spPr>
        <p:txBody>
          <a:bodyPr/>
          <a:lstStyle/>
          <a:p>
            <a:pPr lvl="0">
              <a:defRPr/>
            </a:pPr>
            <a:r>
              <a:rPr lang="ja-JP" altLang="en-US" sz="2400" dirty="0">
                <a:latin typeface="メイリオ" panose="020B0604030504040204" pitchFamily="50" charset="-128"/>
              </a:rPr>
              <a:t>ロゴマークは、ポスター・パンフレット・名刺・封筒・ウェブサイト等に無償で使用でき、情報セキュリティ対策の取り組みをアピールします。</a:t>
            </a:r>
            <a:endParaRPr lang="en-US" altLang="ja-JP" sz="2400" dirty="0">
              <a:latin typeface="メイリオ" panose="020B0604030504040204" pitchFamily="50" charset="-128"/>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marL="0" lvl="0" indent="0">
              <a:spcBef>
                <a:spcPts val="0"/>
              </a:spcBef>
              <a:buNone/>
            </a:pPr>
            <a:endParaRPr lang="en-US" altLang="ja-JP" sz="2400" dirty="0">
              <a:solidFill>
                <a:srgbClr val="000000"/>
              </a:solidFill>
            </a:endParaRPr>
          </a:p>
        </p:txBody>
      </p:sp>
      <p:pic>
        <p:nvPicPr>
          <p:cNvPr id="5" name="図 4" descr="画面の領域">
            <a:extLst>
              <a:ext uri="{FF2B5EF4-FFF2-40B4-BE49-F238E27FC236}">
                <a16:creationId xmlns:a16="http://schemas.microsoft.com/office/drawing/2014/main" id="{EADFC322-F916-4579-96AE-B62A8C403E5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1640" y="2996952"/>
            <a:ext cx="6944694" cy="3105583"/>
          </a:xfrm>
          <a:prstGeom prst="rect">
            <a:avLst/>
          </a:prstGeom>
        </p:spPr>
      </p:pic>
      <p:sp>
        <p:nvSpPr>
          <p:cNvPr id="6" name="タイトル 1">
            <a:extLst>
              <a:ext uri="{FF2B5EF4-FFF2-40B4-BE49-F238E27FC236}">
                <a16:creationId xmlns:a16="http://schemas.microsoft.com/office/drawing/2014/main" id="{FC82AD2B-F0F2-4B7B-8A68-C539F2203FC2}"/>
              </a:ext>
            </a:extLst>
          </p:cNvPr>
          <p:cNvSpPr>
            <a:spLocks noGrp="1"/>
          </p:cNvSpPr>
          <p:nvPr>
            <p:ph type="title"/>
          </p:nvPr>
        </p:nvSpPr>
        <p:spPr>
          <a:xfrm>
            <a:off x="539750" y="260350"/>
            <a:ext cx="7848600" cy="993775"/>
          </a:xfrm>
        </p:spPr>
        <p:txBody>
          <a:bodyPr/>
          <a:lstStyle/>
          <a:p>
            <a:pPr>
              <a:defRPr/>
            </a:pPr>
            <a:r>
              <a:rPr lang="ja-JP" altLang="en-US" b="1" dirty="0">
                <a:solidFill>
                  <a:srgbClr val="000000"/>
                </a:solidFill>
                <a:latin typeface="メイリオ" panose="020B0604030504040204" pitchFamily="50" charset="-128"/>
                <a:ea typeface="メイリオ" panose="020B0604030504040204" pitchFamily="50" charset="-128"/>
              </a:rPr>
              <a:t>ロゴマークの使用方法</a:t>
            </a:r>
            <a:endParaRPr lang="ja-JP" altLang="en-US" b="1" dirty="0">
              <a:solidFill>
                <a:srgbClr val="0000FF"/>
              </a:solidFill>
            </a:endParaRPr>
          </a:p>
        </p:txBody>
      </p:sp>
    </p:spTree>
    <p:extLst>
      <p:ext uri="{BB962C8B-B14F-4D97-AF65-F5344CB8AC3E}">
        <p14:creationId xmlns:p14="http://schemas.microsoft.com/office/powerpoint/2010/main" val="133473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892E2369-C57B-43CB-BC34-6B4AD612EBA8}"/>
              </a:ext>
            </a:extLst>
          </p:cNvPr>
          <p:cNvSpPr>
            <a:spLocks noGrp="1"/>
          </p:cNvSpPr>
          <p:nvPr>
            <p:ph idx="1"/>
          </p:nvPr>
        </p:nvSpPr>
        <p:spPr>
          <a:xfrm>
            <a:off x="498474" y="1341438"/>
            <a:ext cx="8645525" cy="5067300"/>
          </a:xfrm>
          <a:effectLst>
            <a:outerShdw blurRad="63500" sx="102000" sy="102000" algn="ctr" rotWithShape="0">
              <a:prstClr val="black">
                <a:alpha val="40000"/>
              </a:prstClr>
            </a:outerShdw>
          </a:effectLst>
        </p:spPr>
        <p:txBody>
          <a:bodyPr/>
          <a:lstStyle/>
          <a:p>
            <a:pPr lvl="0">
              <a:defRPr/>
            </a:pPr>
            <a:r>
              <a:rPr lang="ja-JP" altLang="en-US" sz="2400" dirty="0"/>
              <a:t>情報セキュリティ基本方針を</a:t>
            </a:r>
            <a:r>
              <a:rPr lang="ja-JP" altLang="en-US" sz="2400" dirty="0">
                <a:latin typeface="メイリオ" panose="020B0604030504040204" pitchFamily="50" charset="-128"/>
              </a:rPr>
              <a:t>ホームページ・名刺などで外部に公開して信頼を獲得します</a:t>
            </a:r>
            <a:r>
              <a:rPr lang="en-US" altLang="ja-JP" sz="2400" baseline="30000" dirty="0">
                <a:latin typeface="メイリオ" panose="020B0604030504040204" pitchFamily="50" charset="-128"/>
              </a:rPr>
              <a:t>※</a:t>
            </a:r>
            <a:r>
              <a:rPr lang="ja-JP" altLang="en-US" sz="2400" dirty="0">
                <a:latin typeface="メイリオ" panose="020B0604030504040204" pitchFamily="50" charset="-128"/>
              </a:rPr>
              <a:t>。</a:t>
            </a: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lvl="0">
              <a:spcBef>
                <a:spcPts val="0"/>
              </a:spcBef>
            </a:pPr>
            <a:endParaRPr lang="en-US" altLang="ja-JP" sz="2400" dirty="0">
              <a:solidFill>
                <a:srgbClr val="000000"/>
              </a:solidFill>
            </a:endParaRPr>
          </a:p>
          <a:p>
            <a:pPr marL="0" lvl="0" indent="0">
              <a:spcBef>
                <a:spcPts val="0"/>
              </a:spcBef>
              <a:buNone/>
            </a:pPr>
            <a:endParaRPr lang="en-US" altLang="ja-JP" sz="2400" dirty="0">
              <a:solidFill>
                <a:srgbClr val="000000"/>
              </a:solidFill>
            </a:endParaRPr>
          </a:p>
        </p:txBody>
      </p:sp>
      <p:pic>
        <p:nvPicPr>
          <p:cNvPr id="3" name="図 2">
            <a:extLst>
              <a:ext uri="{FF2B5EF4-FFF2-40B4-BE49-F238E27FC236}">
                <a16:creationId xmlns:a16="http://schemas.microsoft.com/office/drawing/2014/main" id="{9E980E19-CE97-4718-8ABA-C3FC65218DC4}"/>
              </a:ext>
            </a:extLst>
          </p:cNvPr>
          <p:cNvPicPr>
            <a:picLocks noChangeAspect="1"/>
          </p:cNvPicPr>
          <p:nvPr/>
        </p:nvPicPr>
        <p:blipFill>
          <a:blip r:embed="rId3"/>
          <a:stretch>
            <a:fillRect/>
          </a:stretch>
        </p:blipFill>
        <p:spPr>
          <a:xfrm>
            <a:off x="323528" y="2492896"/>
            <a:ext cx="5889558" cy="3690667"/>
          </a:xfrm>
          <a:prstGeom prst="rect">
            <a:avLst/>
          </a:prstGeom>
          <a:effectLst>
            <a:outerShdw blurRad="63500" sx="102000" sy="102000" algn="ctr" rotWithShape="0">
              <a:prstClr val="black">
                <a:alpha val="40000"/>
              </a:prstClr>
            </a:outerShdw>
          </a:effectLst>
        </p:spPr>
      </p:pic>
      <p:sp>
        <p:nvSpPr>
          <p:cNvPr id="6" name="タイトル 1">
            <a:extLst>
              <a:ext uri="{FF2B5EF4-FFF2-40B4-BE49-F238E27FC236}">
                <a16:creationId xmlns:a16="http://schemas.microsoft.com/office/drawing/2014/main" id="{FC82AD2B-F0F2-4B7B-8A68-C539F2203FC2}"/>
              </a:ext>
            </a:extLst>
          </p:cNvPr>
          <p:cNvSpPr>
            <a:spLocks noGrp="1"/>
          </p:cNvSpPr>
          <p:nvPr>
            <p:ph type="title"/>
          </p:nvPr>
        </p:nvSpPr>
        <p:spPr>
          <a:xfrm>
            <a:off x="539750" y="260350"/>
            <a:ext cx="7848600" cy="993775"/>
          </a:xfrm>
        </p:spPr>
        <p:txBody>
          <a:bodyPr/>
          <a:lstStyle/>
          <a:p>
            <a:pPr>
              <a:defRPr/>
            </a:pPr>
            <a:r>
              <a:rPr lang="ja-JP" altLang="en-US" b="1" dirty="0">
                <a:solidFill>
                  <a:srgbClr val="000000"/>
                </a:solidFill>
                <a:latin typeface="メイリオ" panose="020B0604030504040204" pitchFamily="50" charset="-128"/>
                <a:ea typeface="メイリオ" panose="020B0604030504040204" pitchFamily="50" charset="-128"/>
              </a:rPr>
              <a:t>情報セキュリティ基本方針の公開</a:t>
            </a:r>
            <a:endParaRPr lang="ja-JP" altLang="en-US" b="1" dirty="0">
              <a:solidFill>
                <a:srgbClr val="0000FF"/>
              </a:solidFill>
            </a:endParaRPr>
          </a:p>
        </p:txBody>
      </p:sp>
      <p:sp>
        <p:nvSpPr>
          <p:cNvPr id="9" name="テキスト ボックス 8">
            <a:extLst>
              <a:ext uri="{FF2B5EF4-FFF2-40B4-BE49-F238E27FC236}">
                <a16:creationId xmlns:a16="http://schemas.microsoft.com/office/drawing/2014/main" id="{BC3F3A24-EBF2-4D18-9AC6-1A63EE9A5C07}"/>
              </a:ext>
            </a:extLst>
          </p:cNvPr>
          <p:cNvSpPr txBox="1"/>
          <p:nvPr/>
        </p:nvSpPr>
        <p:spPr>
          <a:xfrm>
            <a:off x="6189069" y="2181024"/>
            <a:ext cx="2127347"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名刺</a:t>
            </a:r>
            <a:endParaRPr lang="en-US" altLang="ja-JP" sz="1600" b="1" dirty="0">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EE66EF09-A9C0-4CFC-B64E-DD3B05FAED4B}"/>
              </a:ext>
            </a:extLst>
          </p:cNvPr>
          <p:cNvPicPr>
            <a:picLocks noChangeAspect="1"/>
          </p:cNvPicPr>
          <p:nvPr/>
        </p:nvPicPr>
        <p:blipFill>
          <a:blip r:embed="rId4"/>
          <a:stretch>
            <a:fillRect/>
          </a:stretch>
        </p:blipFill>
        <p:spPr>
          <a:xfrm>
            <a:off x="6361039" y="4044516"/>
            <a:ext cx="2661098" cy="1620000"/>
          </a:xfrm>
          <a:prstGeom prst="rect">
            <a:avLst/>
          </a:prstGeom>
          <a:effectLst>
            <a:outerShdw blurRad="63500" sx="102000" sy="102000" algn="ctr" rotWithShape="0">
              <a:prstClr val="black">
                <a:alpha val="40000"/>
              </a:prstClr>
            </a:outerShdw>
          </a:effectLst>
        </p:spPr>
      </p:pic>
      <p:sp>
        <p:nvSpPr>
          <p:cNvPr id="11" name="テキスト ボックス 10">
            <a:extLst>
              <a:ext uri="{FF2B5EF4-FFF2-40B4-BE49-F238E27FC236}">
                <a16:creationId xmlns:a16="http://schemas.microsoft.com/office/drawing/2014/main" id="{755BDE34-84D0-40A3-9672-F4817ECDDEE1}"/>
              </a:ext>
            </a:extLst>
          </p:cNvPr>
          <p:cNvSpPr txBox="1"/>
          <p:nvPr/>
        </p:nvSpPr>
        <p:spPr>
          <a:xfrm>
            <a:off x="401923" y="2183524"/>
            <a:ext cx="1583000"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ホームページ</a:t>
            </a:r>
            <a:endParaRPr lang="en-US" altLang="ja-JP" sz="1600" b="1" dirty="0">
              <a:latin typeface="メイリオ" panose="020B0604030504040204" pitchFamily="50" charset="-128"/>
              <a:ea typeface="メイリオ" panose="020B0604030504040204" pitchFamily="50" charset="-128"/>
            </a:endParaRPr>
          </a:p>
        </p:txBody>
      </p:sp>
      <p:sp>
        <p:nvSpPr>
          <p:cNvPr id="10" name="Text Box 5">
            <a:extLst>
              <a:ext uri="{FF2B5EF4-FFF2-40B4-BE49-F238E27FC236}">
                <a16:creationId xmlns:a16="http://schemas.microsoft.com/office/drawing/2014/main" id="{094ED5A7-E1BB-424A-B319-DBD110ACC70B}"/>
              </a:ext>
            </a:extLst>
          </p:cNvPr>
          <p:cNvSpPr txBox="1">
            <a:spLocks noChangeArrowheads="1"/>
          </p:cNvSpPr>
          <p:nvPr/>
        </p:nvSpPr>
        <p:spPr bwMode="auto">
          <a:xfrm>
            <a:off x="2066818" y="6186790"/>
            <a:ext cx="58895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ClrTx/>
              <a:buFontTx/>
              <a:buNone/>
            </a:pP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二つ星では「情報セキュリティ基本方針」を定め、外部に公開します</a:t>
            </a:r>
          </a:p>
        </p:txBody>
      </p:sp>
      <p:pic>
        <p:nvPicPr>
          <p:cNvPr id="7" name="図 6" descr="スクリーンショットの画面&#10;&#10;自動的に生成された説明">
            <a:extLst>
              <a:ext uri="{FF2B5EF4-FFF2-40B4-BE49-F238E27FC236}">
                <a16:creationId xmlns:a16="http://schemas.microsoft.com/office/drawing/2014/main" id="{09B51FD1-5E5E-4F1F-A06F-14A45189B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0203" y="2636912"/>
            <a:ext cx="2688261" cy="1620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73789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3">
            <a:extLst>
              <a:ext uri="{FF2B5EF4-FFF2-40B4-BE49-F238E27FC236}">
                <a16:creationId xmlns:a16="http://schemas.microsoft.com/office/drawing/2014/main" id="{B4FA75C9-B614-4A2B-8962-F02E2F585618}"/>
              </a:ext>
            </a:extLst>
          </p:cNvPr>
          <p:cNvSpPr>
            <a:spLocks noGrp="1" noChangeArrowheads="1"/>
          </p:cNvSpPr>
          <p:nvPr>
            <p:ph idx="1"/>
          </p:nvPr>
        </p:nvSpPr>
        <p:spPr/>
        <p:txBody>
          <a:bodyPr/>
          <a:lstStyle/>
          <a:p>
            <a:pPr algn="ctr">
              <a:buFontTx/>
              <a:buNone/>
            </a:pPr>
            <a:endParaRPr lang="ja-JP" altLang="en-US" sz="2400" dirty="0"/>
          </a:p>
          <a:p>
            <a:pPr algn="ctr">
              <a:buFontTx/>
              <a:buNone/>
            </a:pPr>
            <a:r>
              <a:rPr lang="ja-JP" altLang="en-US" sz="5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参考情報</a:t>
            </a:r>
            <a:endParaRPr lang="ja-JP" altLang="en-US" sz="24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タイトル 1">
            <a:extLst>
              <a:ext uri="{FF2B5EF4-FFF2-40B4-BE49-F238E27FC236}">
                <a16:creationId xmlns:a16="http://schemas.microsoft.com/office/drawing/2014/main" id="{0EC0DAA6-AC2D-4306-971B-C71EA56EB24B}"/>
              </a:ext>
            </a:extLst>
          </p:cNvPr>
          <p:cNvSpPr>
            <a:spLocks noGrp="1"/>
          </p:cNvSpPr>
          <p:nvPr>
            <p:ph type="title"/>
          </p:nvPr>
        </p:nvSpPr>
        <p:spPr>
          <a:xfrm>
            <a:off x="539750" y="202977"/>
            <a:ext cx="7848600" cy="993775"/>
          </a:xfrm>
        </p:spPr>
        <p:txBody>
          <a:bodyPr/>
          <a:lstStyle/>
          <a:p>
            <a:pPr>
              <a:defRPr/>
            </a:pPr>
            <a:r>
              <a:rPr lang="ja-JP" altLang="en-US" sz="2800" b="1" dirty="0">
                <a:solidFill>
                  <a:srgbClr val="000000"/>
                </a:solidFill>
                <a:latin typeface="メイリオ" panose="020B0604030504040204" pitchFamily="50" charset="-128"/>
                <a:ea typeface="メイリオ" panose="020B0604030504040204" pitchFamily="50" charset="-128"/>
              </a:rPr>
              <a:t>中小企業の</a:t>
            </a:r>
            <a:br>
              <a:rPr lang="en-US" altLang="ja-JP" sz="2800" b="1" dirty="0">
                <a:solidFill>
                  <a:srgbClr val="000000"/>
                </a:solidFill>
                <a:latin typeface="メイリオ" panose="020B0604030504040204" pitchFamily="50" charset="-128"/>
                <a:ea typeface="メイリオ" panose="020B0604030504040204" pitchFamily="50" charset="-128"/>
              </a:rPr>
            </a:br>
            <a:r>
              <a:rPr lang="ja-JP" altLang="en-US" b="1" dirty="0">
                <a:solidFill>
                  <a:srgbClr val="000000"/>
                </a:solidFill>
                <a:latin typeface="メイリオ" panose="020B0604030504040204" pitchFamily="50" charset="-128"/>
                <a:ea typeface="メイリオ" panose="020B0604030504040204" pitchFamily="50" charset="-128"/>
              </a:rPr>
              <a:t>情報セキュリティ対策ガイドライン</a:t>
            </a:r>
            <a:br>
              <a:rPr lang="en-US" altLang="ja-JP" sz="3200" b="1" dirty="0">
                <a:solidFill>
                  <a:srgbClr val="000000"/>
                </a:solidFill>
                <a:latin typeface="メイリオ" panose="020B0604030504040204" pitchFamily="50" charset="-128"/>
              </a:rPr>
            </a:br>
            <a:r>
              <a:rPr lang="en-US" altLang="ja-JP" sz="2000" dirty="0">
                <a:solidFill>
                  <a:srgbClr val="0000FF"/>
                </a:solidFill>
              </a:rPr>
              <a:t>https://www.ipa.go.jp/security/keihatsu/sme/guideline/</a:t>
            </a:r>
            <a:endParaRPr lang="ja-JP" altLang="en-US" sz="4000" dirty="0">
              <a:solidFill>
                <a:srgbClr val="0000FF"/>
              </a:solidFill>
            </a:endParaRPr>
          </a:p>
        </p:txBody>
      </p:sp>
      <p:sp>
        <p:nvSpPr>
          <p:cNvPr id="241667" name="コンテンツ プレースホルダー 2">
            <a:extLst>
              <a:ext uri="{FF2B5EF4-FFF2-40B4-BE49-F238E27FC236}">
                <a16:creationId xmlns:a16="http://schemas.microsoft.com/office/drawing/2014/main" id="{5DD989AA-E3E1-4A88-B8AE-D32AA197D3B8}"/>
              </a:ext>
            </a:extLst>
          </p:cNvPr>
          <p:cNvSpPr>
            <a:spLocks noGrp="1" noChangeArrowheads="1"/>
          </p:cNvSpPr>
          <p:nvPr>
            <p:ph idx="1"/>
          </p:nvPr>
        </p:nvSpPr>
        <p:spPr/>
        <p:txBody>
          <a:bodyPr/>
          <a:lstStyle/>
          <a:p>
            <a:pPr>
              <a:buFont typeface="Arial" panose="020B0604020202020204" pitchFamily="34" charset="0"/>
              <a:buChar char="•"/>
            </a:pPr>
            <a:r>
              <a:rPr lang="ja-JP" altLang="en-US" sz="2400" dirty="0">
                <a:latin typeface="メイリオ" panose="020B0604030504040204" pitchFamily="50" charset="-128"/>
              </a:rPr>
              <a:t>中小企業の経営者や実務担当者が、情報セキュリティ対策の必要性を理解し、情報を安全に管理するための具体的な手順などを示したガイドライン</a:t>
            </a:r>
          </a:p>
          <a:p>
            <a:pPr>
              <a:buFont typeface="Arial" panose="020B0604020202020204" pitchFamily="34" charset="0"/>
              <a:buChar char="•"/>
            </a:pPr>
            <a:r>
              <a:rPr lang="ja-JP" altLang="en-US" sz="2400" dirty="0">
                <a:latin typeface="メイリオ" panose="020B0604030504040204" pitchFamily="50" charset="-128"/>
              </a:rPr>
              <a:t>「クラウドサービス安全利用の手引き」を追加</a:t>
            </a:r>
          </a:p>
          <a:p>
            <a:pPr>
              <a:buFont typeface="Arial" panose="020B0604020202020204" pitchFamily="34" charset="0"/>
              <a:buChar char="•"/>
            </a:pPr>
            <a:r>
              <a:rPr lang="ja-JP" altLang="en-US" sz="2400" dirty="0">
                <a:latin typeface="メイリオ" panose="020B0604030504040204" pitchFamily="50" charset="-128"/>
              </a:rPr>
              <a:t>本編</a:t>
            </a:r>
            <a:r>
              <a:rPr lang="en-US" altLang="ja-JP" sz="2400" dirty="0">
                <a:latin typeface="メイリオ" panose="020B0604030504040204" pitchFamily="50" charset="-128"/>
              </a:rPr>
              <a:t>2</a:t>
            </a:r>
            <a:r>
              <a:rPr lang="ja-JP" altLang="en-US" sz="2400" dirty="0">
                <a:latin typeface="メイリオ" panose="020B0604030504040204" pitchFamily="50" charset="-128"/>
              </a:rPr>
              <a:t>部と付録より構成</a:t>
            </a:r>
          </a:p>
          <a:p>
            <a:pPr lvl="1"/>
            <a:r>
              <a:rPr lang="ja-JP" altLang="en-US" sz="2000" dirty="0">
                <a:latin typeface="メイリオ" panose="020B0604030504040204" pitchFamily="50" charset="-128"/>
              </a:rPr>
              <a:t>経営者が認識すべき</a:t>
            </a:r>
            <a:r>
              <a:rPr lang="ja-JP" altLang="en-US" sz="2000" dirty="0">
                <a:solidFill>
                  <a:srgbClr val="FF0000"/>
                </a:solidFill>
                <a:latin typeface="メイリオ" panose="020B0604030504040204" pitchFamily="50" charset="-128"/>
              </a:rPr>
              <a:t>「</a:t>
            </a:r>
            <a:r>
              <a:rPr lang="en-US" altLang="ja-JP" sz="2000" dirty="0">
                <a:solidFill>
                  <a:srgbClr val="FF0000"/>
                </a:solidFill>
                <a:latin typeface="メイリオ" panose="020B0604030504040204" pitchFamily="50" charset="-128"/>
              </a:rPr>
              <a:t>3</a:t>
            </a:r>
            <a:r>
              <a:rPr lang="ja-JP" altLang="en-US" sz="2000" dirty="0">
                <a:solidFill>
                  <a:srgbClr val="FF0000"/>
                </a:solidFill>
                <a:latin typeface="メイリオ" panose="020B0604030504040204" pitchFamily="50" charset="-128"/>
              </a:rPr>
              <a:t>原則」</a:t>
            </a:r>
            <a:r>
              <a:rPr lang="ja-JP" altLang="en-US" sz="2000" dirty="0">
                <a:latin typeface="メイリオ" panose="020B0604030504040204" pitchFamily="50" charset="-128"/>
              </a:rPr>
              <a:t>、</a:t>
            </a:r>
            <a:br>
              <a:rPr lang="ja-JP" altLang="en-US" sz="2000" dirty="0">
                <a:latin typeface="メイリオ" panose="020B0604030504040204" pitchFamily="50" charset="-128"/>
              </a:rPr>
            </a:br>
            <a:r>
              <a:rPr lang="ja-JP" altLang="en-US" sz="2000" dirty="0">
                <a:latin typeface="メイリオ" panose="020B0604030504040204" pitchFamily="50" charset="-128"/>
              </a:rPr>
              <a:t>経営者がやらなければならない</a:t>
            </a:r>
            <a:br>
              <a:rPr lang="ja-JP" altLang="en-US" sz="2000" dirty="0">
                <a:latin typeface="メイリオ" panose="020B0604030504040204" pitchFamily="50" charset="-128"/>
              </a:rPr>
            </a:br>
            <a:r>
              <a:rPr lang="ja-JP" altLang="en-US" sz="2000" dirty="0">
                <a:solidFill>
                  <a:srgbClr val="FF0000"/>
                </a:solidFill>
                <a:latin typeface="メイリオ" panose="020B0604030504040204" pitchFamily="50" charset="-128"/>
              </a:rPr>
              <a:t>「重要</a:t>
            </a:r>
            <a:r>
              <a:rPr lang="en-US" altLang="ja-JP" sz="2000" dirty="0">
                <a:solidFill>
                  <a:srgbClr val="FF0000"/>
                </a:solidFill>
                <a:latin typeface="メイリオ" panose="020B0604030504040204" pitchFamily="50" charset="-128"/>
              </a:rPr>
              <a:t>7</a:t>
            </a:r>
            <a:r>
              <a:rPr lang="ja-JP" altLang="en-US" sz="2000" dirty="0">
                <a:solidFill>
                  <a:srgbClr val="FF0000"/>
                </a:solidFill>
                <a:latin typeface="メイリオ" panose="020B0604030504040204" pitchFamily="50" charset="-128"/>
              </a:rPr>
              <a:t>項目の取組」</a:t>
            </a:r>
            <a:r>
              <a:rPr lang="ja-JP" altLang="en-US" sz="2000" dirty="0">
                <a:latin typeface="メイリオ" panose="020B0604030504040204" pitchFamily="50" charset="-128"/>
              </a:rPr>
              <a:t>を記載</a:t>
            </a:r>
          </a:p>
          <a:p>
            <a:pPr lvl="1"/>
            <a:r>
              <a:rPr lang="ja-JP" altLang="en-US" sz="2000" dirty="0">
                <a:latin typeface="メイリオ" panose="020B0604030504040204" pitchFamily="50" charset="-128"/>
              </a:rPr>
              <a:t>情報セキュリティ対策の具体的な</a:t>
            </a:r>
            <a:br>
              <a:rPr lang="ja-JP" altLang="en-US" sz="2000" dirty="0">
                <a:latin typeface="メイリオ" panose="020B0604030504040204" pitchFamily="50" charset="-128"/>
              </a:rPr>
            </a:br>
            <a:r>
              <a:rPr lang="ja-JP" altLang="en-US" sz="2000" dirty="0">
                <a:latin typeface="メイリオ" panose="020B0604030504040204" pitchFamily="50" charset="-128"/>
              </a:rPr>
              <a:t>進め方を分かりやすく説明</a:t>
            </a:r>
          </a:p>
          <a:p>
            <a:pPr lvl="1"/>
            <a:r>
              <a:rPr lang="ja-JP" altLang="en-US" sz="2000" dirty="0">
                <a:latin typeface="メイリオ" panose="020B0604030504040204" pitchFamily="50" charset="-128"/>
              </a:rPr>
              <a:t>すぐに使える「情報セキュリティ基本方針」や</a:t>
            </a:r>
            <a:br>
              <a:rPr lang="ja-JP" altLang="en-US" sz="2000" dirty="0">
                <a:latin typeface="メイリオ" panose="020B0604030504040204" pitchFamily="50" charset="-128"/>
              </a:rPr>
            </a:br>
            <a:r>
              <a:rPr lang="ja-JP" altLang="en-US" sz="2000" dirty="0">
                <a:latin typeface="メイリオ" panose="020B0604030504040204" pitchFamily="50" charset="-128"/>
              </a:rPr>
              <a:t>「情報セキュリティ関連規程」などの</a:t>
            </a:r>
            <a:r>
              <a:rPr lang="ja-JP" altLang="en-US" sz="2000" dirty="0">
                <a:solidFill>
                  <a:srgbClr val="FF0000"/>
                </a:solidFill>
                <a:latin typeface="メイリオ" panose="020B0604030504040204" pitchFamily="50" charset="-128"/>
              </a:rPr>
              <a:t>ひな形</a:t>
            </a:r>
            <a:r>
              <a:rPr lang="ja-JP" altLang="en-US" sz="2000" dirty="0">
                <a:latin typeface="メイリオ" panose="020B0604030504040204" pitchFamily="50" charset="-128"/>
              </a:rPr>
              <a:t>を付録</a:t>
            </a:r>
          </a:p>
        </p:txBody>
      </p:sp>
      <p:pic>
        <p:nvPicPr>
          <p:cNvPr id="241668" name="図 4">
            <a:extLst>
              <a:ext uri="{FF2B5EF4-FFF2-40B4-BE49-F238E27FC236}">
                <a16:creationId xmlns:a16="http://schemas.microsoft.com/office/drawing/2014/main" id="{90337D6D-E6C8-4712-BC77-FAB0D05F4B3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08304" y="3429004"/>
            <a:ext cx="1618488" cy="2304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16DDA497-1C81-40FE-9FD5-C8D11316F599}"/>
              </a:ext>
            </a:extLst>
          </p:cNvPr>
          <p:cNvSpPr>
            <a:spLocks noGrp="1"/>
          </p:cNvSpPr>
          <p:nvPr>
            <p:ph type="title"/>
          </p:nvPr>
        </p:nvSpPr>
        <p:spPr>
          <a:xfrm>
            <a:off x="539750" y="260350"/>
            <a:ext cx="7127875" cy="993775"/>
          </a:xfrm>
        </p:spPr>
        <p:txBody>
          <a:bodyPr/>
          <a:lstStyle/>
          <a:p>
            <a:pPr>
              <a:defRPr/>
            </a:pPr>
            <a:r>
              <a:rPr lang="ja-JP" altLang="en-US" b="1" dirty="0">
                <a:latin typeface="メイリオ" panose="020B0604030504040204" pitchFamily="50" charset="-128"/>
                <a:ea typeface="メイリオ" panose="020B0604030504040204" pitchFamily="50" charset="-128"/>
              </a:rPr>
              <a:t>映像で知る情報セキュリティ</a:t>
            </a:r>
            <a:br>
              <a:rPr lang="en-US" altLang="ja-JP" dirty="0">
                <a:latin typeface="メイリオ" panose="020B0604030504040204" pitchFamily="50" charset="-128"/>
                <a:ea typeface="メイリオ" panose="020B0604030504040204" pitchFamily="50" charset="-128"/>
              </a:rPr>
            </a:br>
            <a:r>
              <a:rPr lang="en-US" altLang="ja-JP" sz="1800" dirty="0">
                <a:solidFill>
                  <a:srgbClr val="0000FF"/>
                </a:solidFill>
              </a:rPr>
              <a:t>https://www.ipa.go.jp/security/keihatsu/videos/</a:t>
            </a:r>
            <a:endParaRPr lang="ja-JP" altLang="en-US" sz="1800" dirty="0">
              <a:solidFill>
                <a:srgbClr val="0000FF"/>
              </a:solidFill>
            </a:endParaRPr>
          </a:p>
        </p:txBody>
      </p:sp>
      <p:pic>
        <p:nvPicPr>
          <p:cNvPr id="7" name="図 1">
            <a:extLst>
              <a:ext uri="{FF2B5EF4-FFF2-40B4-BE49-F238E27FC236}">
                <a16:creationId xmlns:a16="http://schemas.microsoft.com/office/drawing/2014/main" id="{80B62D66-AAF8-4A83-A98F-6D41DB78D93C}"/>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a:xfrm>
            <a:off x="2160588" y="1412875"/>
            <a:ext cx="4822825" cy="4924425"/>
          </a:xfrm>
          <a:noFill/>
        </p:spPr>
      </p:pic>
    </p:spTree>
    <p:extLst>
      <p:ext uri="{BB962C8B-B14F-4D97-AF65-F5344CB8AC3E}">
        <p14:creationId xmlns:p14="http://schemas.microsoft.com/office/powerpoint/2010/main" val="968627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1F2D395B-CEEC-4075-90B4-5CA64735FB0B}"/>
              </a:ext>
            </a:extLst>
          </p:cNvPr>
          <p:cNvSpPr>
            <a:spLocks noGrp="1"/>
          </p:cNvSpPr>
          <p:nvPr>
            <p:ph type="title"/>
          </p:nvPr>
        </p:nvSpPr>
        <p:spPr>
          <a:xfrm>
            <a:off x="539750" y="188640"/>
            <a:ext cx="7920038" cy="993775"/>
          </a:xfrm>
        </p:spPr>
        <p:txBody>
          <a:bodyPr/>
          <a:lstStyle/>
          <a:p>
            <a:pPr>
              <a:defRPr/>
            </a:pPr>
            <a:r>
              <a:rPr lang="en-US" altLang="ja-JP" sz="2800" b="1" dirty="0">
                <a:latin typeface="メイリオ" panose="020B0604030504040204" pitchFamily="50" charset="-128"/>
                <a:ea typeface="メイリオ" panose="020B0604030504040204" pitchFamily="50" charset="-128"/>
              </a:rPr>
              <a:t>5</a:t>
            </a:r>
            <a:r>
              <a:rPr lang="ja-JP" altLang="en-US" sz="2800" b="1" dirty="0">
                <a:latin typeface="メイリオ" panose="020B0604030504040204" pitchFamily="50" charset="-128"/>
                <a:ea typeface="メイリオ" panose="020B0604030504040204" pitchFamily="50" charset="-128"/>
              </a:rPr>
              <a:t>分でできる</a:t>
            </a:r>
            <a:r>
              <a:rPr lang="en-US" altLang="ja-JP" sz="2800" b="1" dirty="0">
                <a:latin typeface="メイリオ" panose="020B0604030504040204" pitchFamily="50" charset="-128"/>
                <a:ea typeface="メイリオ" panose="020B0604030504040204" pitchFamily="50" charset="-128"/>
              </a:rPr>
              <a:t>!</a:t>
            </a:r>
            <a:br>
              <a:rPr lang="en-US" altLang="ja-JP" sz="2800" b="1" dirty="0">
                <a:latin typeface="メイリオ" panose="020B0604030504040204" pitchFamily="50" charset="-128"/>
                <a:ea typeface="メイリオ" panose="020B0604030504040204" pitchFamily="50" charset="-128"/>
              </a:rPr>
            </a:br>
            <a:r>
              <a:rPr lang="ja-JP" altLang="en-US" b="1" dirty="0">
                <a:latin typeface="メイリオ" panose="020B0604030504040204" pitchFamily="50" charset="-128"/>
                <a:ea typeface="メイリオ" panose="020B0604030504040204" pitchFamily="50" charset="-128"/>
              </a:rPr>
              <a:t>情報セキュリティポイント学習</a:t>
            </a:r>
            <a:br>
              <a:rPr lang="en-US" altLang="ja-JP" sz="3200" dirty="0">
                <a:latin typeface="メイリオ" panose="020B0604030504040204" pitchFamily="50" charset="-128"/>
                <a:ea typeface="メイリオ" panose="020B0604030504040204" pitchFamily="50" charset="-128"/>
              </a:rPr>
            </a:br>
            <a:r>
              <a:rPr lang="en-US" altLang="ja-JP" sz="2000" dirty="0">
                <a:solidFill>
                  <a:srgbClr val="0000FF"/>
                </a:solidFill>
              </a:rPr>
              <a:t>https://www.ipa.go.jp/security/vuln/5mins_point/</a:t>
            </a:r>
            <a:endParaRPr lang="ja-JP" altLang="en-US" sz="2000" dirty="0">
              <a:solidFill>
                <a:srgbClr val="0000FF"/>
              </a:solidFill>
            </a:endParaRPr>
          </a:p>
        </p:txBody>
      </p:sp>
      <p:pic>
        <p:nvPicPr>
          <p:cNvPr id="5" name="Picture 2" descr="C:\Documents and Settings\t-uchiya\デスクトップ\title.jpg">
            <a:extLst>
              <a:ext uri="{FF2B5EF4-FFF2-40B4-BE49-F238E27FC236}">
                <a16:creationId xmlns:a16="http://schemas.microsoft.com/office/drawing/2014/main" id="{F4B8DC81-6B8E-442F-9F37-DAF3C64201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1338" y="1989138"/>
            <a:ext cx="8210550" cy="32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530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a:extLst>
              <a:ext uri="{FF2B5EF4-FFF2-40B4-BE49-F238E27FC236}">
                <a16:creationId xmlns:a16="http://schemas.microsoft.com/office/drawing/2014/main" id="{1994C7B5-BC63-4664-8FAA-857550737CF6}"/>
              </a:ext>
            </a:extLst>
          </p:cNvPr>
          <p:cNvSpPr>
            <a:spLocks noGrp="1"/>
          </p:cNvSpPr>
          <p:nvPr>
            <p:ph type="title"/>
          </p:nvPr>
        </p:nvSpPr>
        <p:spPr>
          <a:xfrm>
            <a:off x="539552" y="260648"/>
            <a:ext cx="7127875" cy="993775"/>
          </a:xfrm>
        </p:spPr>
        <p:txBody>
          <a:bodyPr/>
          <a:lstStyle/>
          <a:p>
            <a:pPr>
              <a:defRPr/>
            </a:pPr>
            <a:r>
              <a:rPr lang="ja-JP" altLang="en-US" b="1" dirty="0">
                <a:latin typeface="メイリオ" panose="020B0604030504040204" pitchFamily="50" charset="-128"/>
                <a:ea typeface="メイリオ" panose="020B0604030504040204" pitchFamily="50" charset="-128"/>
              </a:rPr>
              <a:t>ここからセキュリティ！</a:t>
            </a:r>
            <a:br>
              <a:rPr lang="en-US" altLang="ja-JP" b="1" dirty="0">
                <a:latin typeface="メイリオ" panose="020B0604030504040204" pitchFamily="50" charset="-128"/>
                <a:ea typeface="メイリオ" panose="020B0604030504040204" pitchFamily="50" charset="-128"/>
              </a:rPr>
            </a:br>
            <a:r>
              <a:rPr lang="en-US" altLang="ja-JP" sz="2000" dirty="0">
                <a:solidFill>
                  <a:srgbClr val="0000FF"/>
                </a:solidFill>
              </a:rPr>
              <a:t>https://www.ipa.go.jp/security/kokokara/</a:t>
            </a:r>
            <a:endParaRPr lang="ja-JP" altLang="en-US" sz="2000" dirty="0">
              <a:solidFill>
                <a:srgbClr val="0000FF"/>
              </a:solidFill>
            </a:endParaRPr>
          </a:p>
        </p:txBody>
      </p:sp>
      <p:pic>
        <p:nvPicPr>
          <p:cNvPr id="6" name="Picture 2" descr="C:\Documents and Settings\t-uchiya\My Documents\イメージ\素材bmp\kokokara.bmp">
            <a:extLst>
              <a:ext uri="{FF2B5EF4-FFF2-40B4-BE49-F238E27FC236}">
                <a16:creationId xmlns:a16="http://schemas.microsoft.com/office/drawing/2014/main" id="{9AF2D349-0893-4F72-8BEA-74168886506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25" y="1389063"/>
            <a:ext cx="7648575"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4F25CC50-8F04-412E-A285-A833016A629C}"/>
              </a:ext>
            </a:extLst>
          </p:cNvPr>
          <p:cNvSpPr>
            <a:spLocks noGrp="1"/>
          </p:cNvSpPr>
          <p:nvPr>
            <p:ph type="title"/>
          </p:nvPr>
        </p:nvSpPr>
        <p:spPr>
          <a:xfrm>
            <a:off x="539750" y="260350"/>
            <a:ext cx="7127875" cy="993775"/>
          </a:xfrm>
        </p:spPr>
        <p:txBody>
          <a:bodyPr/>
          <a:lstStyle/>
          <a:p>
            <a:pPr>
              <a:defRPr/>
            </a:pPr>
            <a:r>
              <a:rPr lang="ja-JP" altLang="en-US" b="1" dirty="0">
                <a:latin typeface="メイリオ" panose="020B0604030504040204" pitchFamily="50" charset="-128"/>
                <a:ea typeface="メイリオ" panose="020B0604030504040204" pitchFamily="50" charset="-128"/>
              </a:rPr>
              <a:t>情報セキュリティ安心相談窓口</a:t>
            </a:r>
            <a:br>
              <a:rPr lang="en-US" altLang="ja-JP" dirty="0">
                <a:latin typeface="メイリオ" panose="020B0604030504040204" pitchFamily="50" charset="-128"/>
                <a:ea typeface="メイリオ" panose="020B0604030504040204" pitchFamily="50" charset="-128"/>
              </a:rPr>
            </a:br>
            <a:r>
              <a:rPr lang="en-US" altLang="ja-JP" sz="2000" dirty="0">
                <a:solidFill>
                  <a:srgbClr val="0000FF"/>
                </a:solidFill>
                <a:ea typeface="メイリオ" panose="020B0604030504040204" pitchFamily="50" charset="-128"/>
              </a:rPr>
              <a:t>https://www.ipa.go.jp/security/anshin/</a:t>
            </a:r>
            <a:endParaRPr lang="ja-JP" altLang="en-US" sz="2000" dirty="0">
              <a:solidFill>
                <a:srgbClr val="0000FF"/>
              </a:solidFill>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D154B582-F7A9-4AE7-A305-ADB8F8875001}"/>
              </a:ext>
            </a:extLst>
          </p:cNvPr>
          <p:cNvSpPr>
            <a:spLocks noGrp="1"/>
          </p:cNvSpPr>
          <p:nvPr>
            <p:ph idx="1"/>
          </p:nvPr>
        </p:nvSpPr>
        <p:spPr>
          <a:xfrm>
            <a:off x="498475" y="1412875"/>
            <a:ext cx="8147050" cy="4924425"/>
          </a:xfrm>
        </p:spPr>
        <p:txBody>
          <a:bodyPr/>
          <a:lstStyle/>
          <a:p>
            <a:pPr>
              <a:defRPr/>
            </a:pPr>
            <a:endParaRPr lang="en-US" altLang="ja-JP" dirty="0"/>
          </a:p>
          <a:p>
            <a:pPr>
              <a:defRPr/>
            </a:pPr>
            <a:endParaRPr lang="en-US" altLang="ja-JP" dirty="0"/>
          </a:p>
          <a:p>
            <a:pPr>
              <a:defRPr/>
            </a:pPr>
            <a:endParaRPr lang="en-US" altLang="ja-JP" dirty="0"/>
          </a:p>
          <a:p>
            <a:pPr>
              <a:defRPr/>
            </a:pPr>
            <a:endParaRPr lang="en-US" altLang="ja-JP" dirty="0"/>
          </a:p>
          <a:p>
            <a:pPr>
              <a:defRPr/>
            </a:pPr>
            <a:endParaRPr lang="en-US" altLang="ja-JP" dirty="0"/>
          </a:p>
          <a:p>
            <a:pPr marL="0" indent="0" algn="ctr">
              <a:buFontTx/>
              <a:buNone/>
              <a:defRPr/>
            </a:pPr>
            <a:endParaRPr lang="en-US" altLang="ja-JP" sz="3600" dirty="0"/>
          </a:p>
          <a:p>
            <a:pPr marL="0" indent="0" algn="ctr">
              <a:buFontTx/>
              <a:buNone/>
              <a:defRPr/>
            </a:pPr>
            <a:endParaRPr lang="en-US" altLang="ja-JP" sz="3600" dirty="0"/>
          </a:p>
          <a:p>
            <a:pPr marL="0" indent="0" algn="ctr">
              <a:buFontTx/>
              <a:buNone/>
              <a:defRPr/>
            </a:pPr>
            <a:endParaRPr lang="ja-JP" altLang="en-US" sz="3600" dirty="0"/>
          </a:p>
        </p:txBody>
      </p:sp>
      <p:pic>
        <p:nvPicPr>
          <p:cNvPr id="7" name="Picture 2" descr="http://www.ipa.go.jp/security/anshin/images/anshin.png">
            <a:extLst>
              <a:ext uri="{FF2B5EF4-FFF2-40B4-BE49-F238E27FC236}">
                <a16:creationId xmlns:a16="http://schemas.microsoft.com/office/drawing/2014/main" id="{57E16BCB-DA5F-41C2-9B96-2E45FD888CE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94656" y="1479664"/>
            <a:ext cx="3154687" cy="189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 7">
            <a:extLst>
              <a:ext uri="{FF2B5EF4-FFF2-40B4-BE49-F238E27FC236}">
                <a16:creationId xmlns:a16="http://schemas.microsoft.com/office/drawing/2014/main" id="{2E66757D-5C0B-4EFB-BF90-0030033CAD27}"/>
              </a:ext>
            </a:extLst>
          </p:cNvPr>
          <p:cNvGraphicFramePr>
            <a:graphicFrameLocks noGrp="1"/>
          </p:cNvGraphicFramePr>
          <p:nvPr>
            <p:extLst>
              <p:ext uri="{D42A27DB-BD31-4B8C-83A1-F6EECF244321}">
                <p14:modId xmlns:p14="http://schemas.microsoft.com/office/powerpoint/2010/main" val="687196910"/>
              </p:ext>
            </p:extLst>
          </p:nvPr>
        </p:nvGraphicFramePr>
        <p:xfrm>
          <a:off x="750094" y="3555047"/>
          <a:ext cx="8147050" cy="2468880"/>
        </p:xfrm>
        <a:graphic>
          <a:graphicData uri="http://schemas.openxmlformats.org/drawingml/2006/table">
            <a:tbl>
              <a:tblPr/>
              <a:tblGrid>
                <a:gridCol w="947875">
                  <a:extLst>
                    <a:ext uri="{9D8B030D-6E8A-4147-A177-3AD203B41FA5}">
                      <a16:colId xmlns:a16="http://schemas.microsoft.com/office/drawing/2014/main" val="20000"/>
                    </a:ext>
                  </a:extLst>
                </a:gridCol>
                <a:gridCol w="7199175">
                  <a:extLst>
                    <a:ext uri="{9D8B030D-6E8A-4147-A177-3AD203B41FA5}">
                      <a16:colId xmlns:a16="http://schemas.microsoft.com/office/drawing/2014/main" val="20001"/>
                    </a:ext>
                  </a:extLst>
                </a:gridCol>
              </a:tblGrid>
              <a:tr h="548570">
                <a:tc>
                  <a:txBody>
                    <a:bodyPr/>
                    <a:lstStyle/>
                    <a:p>
                      <a:pPr algn="ctr"/>
                      <a:r>
                        <a:rPr lang="ja-JP" altLang="en-US" sz="1800" dirty="0">
                          <a:latin typeface="メイリオ" panose="020B0604030504040204" pitchFamily="50" charset="-128"/>
                          <a:ea typeface="メイリオ" panose="020B0604030504040204" pitchFamily="50" charset="-128"/>
                        </a:rPr>
                        <a:t>電　話</a:t>
                      </a:r>
                    </a:p>
                  </a:txBody>
                  <a:tcPr marL="0" marR="0" marT="0" marB="0" anchor="ctr">
                    <a:lnL>
                      <a:noFill/>
                    </a:lnL>
                    <a:lnR>
                      <a:noFill/>
                    </a:lnR>
                    <a:lnT>
                      <a:noFill/>
                    </a:lnT>
                    <a:lnB>
                      <a:noFill/>
                    </a:lnB>
                    <a:pattFill prst="ltUpDiag">
                      <a:fgClr>
                        <a:schemeClr val="accent1"/>
                      </a:fgClr>
                      <a:bgClr>
                        <a:schemeClr val="bg1"/>
                      </a:bgClr>
                    </a:pattFill>
                  </a:tcPr>
                </a:tc>
                <a:tc>
                  <a:txBody>
                    <a:bodyPr/>
                    <a:lstStyle/>
                    <a:p>
                      <a:r>
                        <a:rPr lang="en-US" altLang="ja-JP" sz="1800" b="1" dirty="0">
                          <a:latin typeface="メイリオ" panose="020B0604030504040204" pitchFamily="50" charset="-128"/>
                          <a:ea typeface="メイリオ" panose="020B0604030504040204" pitchFamily="50" charset="-128"/>
                        </a:rPr>
                        <a:t>03-5978-7509</a:t>
                      </a:r>
                      <a:br>
                        <a:rPr lang="en-US" altLang="ja-JP" sz="1800" dirty="0">
                          <a:latin typeface="メイリオ" panose="020B0604030504040204" pitchFamily="50" charset="-128"/>
                          <a:ea typeface="メイリオ" panose="020B0604030504040204" pitchFamily="50" charset="-128"/>
                        </a:rPr>
                      </a:br>
                      <a:r>
                        <a:rPr lang="en-US" altLang="ja-JP" sz="1800" dirty="0">
                          <a:latin typeface="メイリオ" panose="020B0604030504040204" pitchFamily="50" charset="-128"/>
                          <a:ea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rPr>
                        <a:t>オペレータ対応は、平日の</a:t>
                      </a:r>
                      <a:r>
                        <a:rPr lang="en-US" altLang="ja-JP" sz="1800" dirty="0">
                          <a:latin typeface="メイリオ" panose="020B0604030504040204" pitchFamily="50" charset="-128"/>
                          <a:ea typeface="メイリオ" panose="020B0604030504040204" pitchFamily="50" charset="-128"/>
                        </a:rPr>
                        <a:t>10:00</a:t>
                      </a:r>
                      <a:r>
                        <a:rPr lang="ja-JP" altLang="en-US" sz="1800" dirty="0">
                          <a:latin typeface="メイリオ" panose="020B0604030504040204" pitchFamily="50" charset="-128"/>
                          <a:ea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rPr>
                        <a:t>12:00 </a:t>
                      </a:r>
                      <a:r>
                        <a:rPr lang="ja-JP" altLang="en-US" sz="1800" dirty="0">
                          <a:latin typeface="メイリオ" panose="020B0604030504040204" pitchFamily="50" charset="-128"/>
                          <a:ea typeface="メイリオ" panose="020B0604030504040204" pitchFamily="50" charset="-128"/>
                        </a:rPr>
                        <a:t>および </a:t>
                      </a:r>
                      <a:r>
                        <a:rPr lang="en-US" altLang="ja-JP" sz="1800" dirty="0">
                          <a:latin typeface="メイリオ" panose="020B0604030504040204" pitchFamily="50" charset="-128"/>
                          <a:ea typeface="メイリオ" panose="020B0604030504040204" pitchFamily="50" charset="-128"/>
                        </a:rPr>
                        <a:t>13:30</a:t>
                      </a:r>
                      <a:r>
                        <a:rPr lang="ja-JP" altLang="en-US" sz="1800" dirty="0">
                          <a:latin typeface="メイリオ" panose="020B0604030504040204" pitchFamily="50" charset="-128"/>
                          <a:ea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rPr>
                        <a:t>17:00) </a:t>
                      </a:r>
                    </a:p>
                  </a:txBody>
                  <a:tcPr marL="0" marR="0" marT="0" marB="0" anchor="ctr">
                    <a:lnL>
                      <a:noFill/>
                    </a:lnL>
                    <a:lnR>
                      <a:noFill/>
                    </a:lnR>
                    <a:lnT>
                      <a:noFill/>
                    </a:lnT>
                    <a:lnB>
                      <a:noFill/>
                    </a:lnB>
                    <a:pattFill prst="ltUpDiag">
                      <a:fgClr>
                        <a:schemeClr val="accent1"/>
                      </a:fgClr>
                      <a:bgClr>
                        <a:schemeClr val="bg1"/>
                      </a:bgClr>
                    </a:pattFill>
                  </a:tcPr>
                </a:tc>
                <a:extLst>
                  <a:ext uri="{0D108BD9-81ED-4DB2-BD59-A6C34878D82A}">
                    <a16:rowId xmlns:a16="http://schemas.microsoft.com/office/drawing/2014/main" val="10000"/>
                  </a:ext>
                </a:extLst>
              </a:tr>
              <a:tr h="548570">
                <a:tc>
                  <a:txBody>
                    <a:bodyPr/>
                    <a:lstStyle/>
                    <a:p>
                      <a:pPr algn="ctr"/>
                      <a:r>
                        <a:rPr lang="en-US" sz="1800" dirty="0">
                          <a:latin typeface="メイリオ" panose="020B0604030504040204" pitchFamily="50" charset="-128"/>
                          <a:ea typeface="メイリオ" panose="020B0604030504040204" pitchFamily="50" charset="-128"/>
                        </a:rPr>
                        <a:t>E-mail</a:t>
                      </a:r>
                    </a:p>
                  </a:txBody>
                  <a:tcPr marL="0" marR="0" marT="0" marB="0" anchor="ctr">
                    <a:lnL>
                      <a:noFill/>
                    </a:lnL>
                    <a:lnR>
                      <a:noFill/>
                    </a:lnR>
                    <a:lnT>
                      <a:noFill/>
                    </a:lnT>
                    <a:lnB>
                      <a:noFill/>
                    </a:lnB>
                    <a:pattFill prst="ltUpDiag">
                      <a:fgClr>
                        <a:schemeClr val="accent1"/>
                      </a:fgClr>
                      <a:bgClr>
                        <a:schemeClr val="bg1"/>
                      </a:bgClr>
                    </a:pattFill>
                  </a:tcPr>
                </a:tc>
                <a:tc>
                  <a:txBody>
                    <a:bodyPr/>
                    <a:lstStyle/>
                    <a:p>
                      <a:r>
                        <a:rPr lang="en-US" altLang="ja-JP" sz="1800" b="1" dirty="0">
                          <a:latin typeface="メイリオ" panose="020B0604030504040204" pitchFamily="50" charset="-128"/>
                          <a:ea typeface="メイリオ" panose="020B0604030504040204" pitchFamily="50" charset="-128"/>
                        </a:rPr>
                        <a:t>anshin@ipa.go.jp</a:t>
                      </a:r>
                      <a:br>
                        <a:rPr lang="ja-JP" altLang="en-US" sz="1800" dirty="0">
                          <a:latin typeface="メイリオ" panose="020B0604030504040204" pitchFamily="50" charset="-128"/>
                          <a:ea typeface="メイリオ" panose="020B0604030504040204" pitchFamily="50" charset="-128"/>
                        </a:rPr>
                      </a:br>
                      <a:r>
                        <a:rPr lang="en-US" altLang="ja-JP" sz="1800" dirty="0">
                          <a:latin typeface="メイリオ" panose="020B0604030504040204" pitchFamily="50" charset="-128"/>
                          <a:ea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rPr>
                        <a:t>このメールアドレスに特定電子メールを送信しないでください。</a:t>
                      </a:r>
                    </a:p>
                  </a:txBody>
                  <a:tcPr marL="0" marR="0" marT="0" marB="0" anchor="ctr">
                    <a:lnL>
                      <a:noFill/>
                    </a:lnL>
                    <a:lnR>
                      <a:noFill/>
                    </a:lnR>
                    <a:lnT>
                      <a:noFill/>
                    </a:lnT>
                    <a:lnB>
                      <a:noFill/>
                    </a:lnB>
                    <a:pattFill prst="ltUpDiag">
                      <a:fgClr>
                        <a:schemeClr val="accent1"/>
                      </a:fgClr>
                      <a:bgClr>
                        <a:schemeClr val="bg1"/>
                      </a:bgClr>
                    </a:pattFill>
                  </a:tcPr>
                </a:tc>
                <a:extLst>
                  <a:ext uri="{0D108BD9-81ED-4DB2-BD59-A6C34878D82A}">
                    <a16:rowId xmlns:a16="http://schemas.microsoft.com/office/drawing/2014/main" val="10001"/>
                  </a:ext>
                </a:extLst>
              </a:tr>
              <a:tr h="274285">
                <a:tc>
                  <a:txBody>
                    <a:bodyPr/>
                    <a:lstStyle/>
                    <a:p>
                      <a:pPr algn="ctr"/>
                      <a:r>
                        <a:rPr lang="en-US" sz="1800" dirty="0">
                          <a:latin typeface="メイリオ" panose="020B0604030504040204" pitchFamily="50" charset="-128"/>
                          <a:ea typeface="メイリオ" panose="020B0604030504040204" pitchFamily="50" charset="-128"/>
                        </a:rPr>
                        <a:t>ＦＡＸ</a:t>
                      </a:r>
                    </a:p>
                  </a:txBody>
                  <a:tcPr marL="0" marR="0" marT="0" marB="0" anchor="ctr">
                    <a:lnL>
                      <a:noFill/>
                    </a:lnL>
                    <a:lnR>
                      <a:noFill/>
                    </a:lnR>
                    <a:lnT>
                      <a:noFill/>
                    </a:lnT>
                    <a:lnB>
                      <a:noFill/>
                    </a:lnB>
                    <a:pattFill prst="ltUpDiag">
                      <a:fgClr>
                        <a:schemeClr val="accent1"/>
                      </a:fgClr>
                      <a:bgClr>
                        <a:schemeClr val="bg1"/>
                      </a:bgClr>
                    </a:pattFill>
                  </a:tcPr>
                </a:tc>
                <a:tc>
                  <a:txBody>
                    <a:bodyPr/>
                    <a:lstStyle/>
                    <a:p>
                      <a:r>
                        <a:rPr lang="en-US" altLang="ja-JP" sz="1800" b="1" dirty="0">
                          <a:latin typeface="メイリオ" panose="020B0604030504040204" pitchFamily="50" charset="-128"/>
                          <a:ea typeface="メイリオ" panose="020B0604030504040204" pitchFamily="50" charset="-128"/>
                        </a:rPr>
                        <a:t>03-5978-7518</a:t>
                      </a:r>
                    </a:p>
                  </a:txBody>
                  <a:tcPr marL="0" marR="0" marT="0" marB="0" anchor="ctr">
                    <a:lnL>
                      <a:noFill/>
                    </a:lnL>
                    <a:lnR>
                      <a:noFill/>
                    </a:lnR>
                    <a:lnT>
                      <a:noFill/>
                    </a:lnT>
                    <a:lnB>
                      <a:noFill/>
                    </a:lnB>
                    <a:pattFill prst="ltUpDiag">
                      <a:fgClr>
                        <a:schemeClr val="accent1"/>
                      </a:fgClr>
                      <a:bgClr>
                        <a:schemeClr val="bg1"/>
                      </a:bgClr>
                    </a:pattFill>
                  </a:tcPr>
                </a:tc>
                <a:extLst>
                  <a:ext uri="{0D108BD9-81ED-4DB2-BD59-A6C34878D82A}">
                    <a16:rowId xmlns:a16="http://schemas.microsoft.com/office/drawing/2014/main" val="10002"/>
                  </a:ext>
                </a:extLst>
              </a:tr>
              <a:tr h="1097139">
                <a:tc>
                  <a:txBody>
                    <a:bodyPr/>
                    <a:lstStyle/>
                    <a:p>
                      <a:pPr algn="ctr"/>
                      <a:r>
                        <a:rPr lang="ja-JP" altLang="en-US" sz="1800" dirty="0">
                          <a:latin typeface="メイリオ" panose="020B0604030504040204" pitchFamily="50" charset="-128"/>
                          <a:ea typeface="メイリオ" panose="020B0604030504040204" pitchFamily="50" charset="-128"/>
                        </a:rPr>
                        <a:t>郵　送</a:t>
                      </a:r>
                    </a:p>
                  </a:txBody>
                  <a:tcPr marL="0" marR="0" marT="0" marB="0" anchor="ctr">
                    <a:lnL>
                      <a:noFill/>
                    </a:lnL>
                    <a:lnR>
                      <a:noFill/>
                    </a:lnR>
                    <a:lnT>
                      <a:noFill/>
                    </a:lnT>
                    <a:lnB>
                      <a:noFill/>
                    </a:lnB>
                    <a:pattFill prst="ltUpDiag">
                      <a:fgClr>
                        <a:schemeClr val="accent1"/>
                      </a:fgClr>
                      <a:bgClr>
                        <a:schemeClr val="bg1"/>
                      </a:bgClr>
                    </a:pattFill>
                  </a:tcPr>
                </a:tc>
                <a:tc>
                  <a:txBody>
                    <a:bodyPr/>
                    <a:lstStyle/>
                    <a:p>
                      <a:r>
                        <a:rPr lang="ja-JP" altLang="en-US" sz="1800" dirty="0">
                          <a:latin typeface="メイリオ" panose="020B0604030504040204" pitchFamily="50" charset="-128"/>
                          <a:ea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rPr>
                        <a:t>113-6591</a:t>
                      </a:r>
                      <a:br>
                        <a:rPr lang="en-US" altLang="ja-JP" sz="1800" dirty="0">
                          <a:latin typeface="メイリオ" panose="020B0604030504040204" pitchFamily="50" charset="-128"/>
                          <a:ea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rPr>
                        <a:t>東京都文京区本駒込</a:t>
                      </a:r>
                      <a:r>
                        <a:rPr lang="en-US" altLang="ja-JP" sz="1800" dirty="0">
                          <a:latin typeface="メイリオ" panose="020B0604030504040204" pitchFamily="50" charset="-128"/>
                          <a:ea typeface="メイリオ" panose="020B0604030504040204" pitchFamily="50" charset="-128"/>
                        </a:rPr>
                        <a:t>2-28-8 </a:t>
                      </a:r>
                      <a:br>
                        <a:rPr lang="en-US" altLang="ja-JP" sz="1800" dirty="0">
                          <a:latin typeface="メイリオ" panose="020B0604030504040204" pitchFamily="50" charset="-128"/>
                          <a:ea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rPr>
                        <a:t>文京グリーンコート　センターオフィス</a:t>
                      </a:r>
                      <a:r>
                        <a:rPr lang="en-US" altLang="ja-JP" sz="1800" dirty="0">
                          <a:latin typeface="メイリオ" panose="020B0604030504040204" pitchFamily="50" charset="-128"/>
                          <a:ea typeface="メイリオ" panose="020B0604030504040204" pitchFamily="50" charset="-128"/>
                        </a:rPr>
                        <a:t>16</a:t>
                      </a:r>
                      <a:r>
                        <a:rPr lang="ja-JP" altLang="en-US" sz="1800" dirty="0">
                          <a:latin typeface="メイリオ" panose="020B0604030504040204" pitchFamily="50" charset="-128"/>
                          <a:ea typeface="メイリオ" panose="020B0604030504040204" pitchFamily="50" charset="-128"/>
                        </a:rPr>
                        <a:t>階</a:t>
                      </a:r>
                      <a:br>
                        <a:rPr lang="ja-JP" altLang="en-US" sz="1800" dirty="0">
                          <a:latin typeface="メイリオ" panose="020B0604030504040204" pitchFamily="50" charset="-128"/>
                          <a:ea typeface="メイリオ" panose="020B0604030504040204" pitchFamily="50" charset="-128"/>
                        </a:rPr>
                      </a:br>
                      <a:r>
                        <a:rPr lang="en-US" altLang="ja-JP" sz="1800" dirty="0">
                          <a:latin typeface="メイリオ" panose="020B0604030504040204" pitchFamily="50" charset="-128"/>
                          <a:ea typeface="メイリオ" panose="020B0604030504040204" pitchFamily="50" charset="-128"/>
                        </a:rPr>
                        <a:t>IPA</a:t>
                      </a:r>
                      <a:r>
                        <a:rPr lang="ja-JP" altLang="en-US" sz="1800" dirty="0">
                          <a:latin typeface="メイリオ" panose="020B0604030504040204" pitchFamily="50" charset="-128"/>
                          <a:ea typeface="メイリオ" panose="020B0604030504040204" pitchFamily="50" charset="-128"/>
                        </a:rPr>
                        <a:t>セキュリティセンター　安心相談窓口</a:t>
                      </a:r>
                    </a:p>
                  </a:txBody>
                  <a:tcPr marL="0" marR="0" marT="0" marB="0" anchor="ctr">
                    <a:lnL>
                      <a:noFill/>
                    </a:lnL>
                    <a:lnR>
                      <a:noFill/>
                    </a:lnR>
                    <a:lnT>
                      <a:noFill/>
                    </a:lnT>
                    <a:lnB>
                      <a:noFill/>
                    </a:lnB>
                    <a:pattFill prst="ltUpDiag">
                      <a:fgClr>
                        <a:schemeClr val="accent1"/>
                      </a:fgClr>
                      <a:bgClr>
                        <a:schemeClr val="bg1"/>
                      </a:bgClr>
                    </a:patt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7AD3C8-8979-48A5-87C1-7AB86346A4F9}"/>
              </a:ext>
            </a:extLst>
          </p:cNvPr>
          <p:cNvSpPr/>
          <p:nvPr/>
        </p:nvSpPr>
        <p:spPr>
          <a:xfrm>
            <a:off x="0" y="27384"/>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ja-JP" altLang="en-US" dirty="0">
              <a:latin typeface="メイリオ" panose="020B0604030504040204" pitchFamily="50" charset="-128"/>
              <a:ea typeface="メイリオ" panose="020B0604030504040204" pitchFamily="50" charset="-128"/>
            </a:endParaRPr>
          </a:p>
        </p:txBody>
      </p:sp>
      <p:pic>
        <p:nvPicPr>
          <p:cNvPr id="252931" name="Picture 2">
            <a:extLst>
              <a:ext uri="{FF2B5EF4-FFF2-40B4-BE49-F238E27FC236}">
                <a16:creationId xmlns:a16="http://schemas.microsoft.com/office/drawing/2014/main" id="{C150093B-9441-43D0-81D2-351F7A6020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7938" y="274638"/>
            <a:ext cx="6049962" cy="501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a:extLst>
              <a:ext uri="{FF2B5EF4-FFF2-40B4-BE49-F238E27FC236}">
                <a16:creationId xmlns:a16="http://schemas.microsoft.com/office/drawing/2014/main" id="{23C75D25-B409-46C1-8935-4F958EAF6369}"/>
              </a:ext>
            </a:extLst>
          </p:cNvPr>
          <p:cNvSpPr txBox="1"/>
          <p:nvPr/>
        </p:nvSpPr>
        <p:spPr>
          <a:xfrm>
            <a:off x="426577" y="5871164"/>
            <a:ext cx="8403261" cy="734423"/>
          </a:xfrm>
          <a:prstGeom prst="rect">
            <a:avLst/>
          </a:prstGeom>
        </p:spPr>
        <p:style>
          <a:lnRef idx="2">
            <a:schemeClr val="accent2"/>
          </a:lnRef>
          <a:fillRef idx="1">
            <a:schemeClr val="lt1"/>
          </a:fillRef>
          <a:effectRef idx="0">
            <a:schemeClr val="accent2"/>
          </a:effectRef>
          <a:fontRef idx="minor">
            <a:schemeClr val="dk1"/>
          </a:fontRef>
        </p:style>
        <p:txBody>
          <a:bodyPr wrap="none" tIns="72000">
            <a:spAutoFit/>
          </a:bodyPr>
          <a:lstStyle/>
          <a:p>
            <a:pPr algn="ctr" eaLnBrk="1" hangingPunct="1">
              <a:spcBef>
                <a:spcPct val="50000"/>
              </a:spcBef>
              <a:defRPr/>
            </a:pPr>
            <a:r>
              <a:rPr lang="ja-JP" altLang="en-US" sz="2000" dirty="0">
                <a:latin typeface="メイリオ" panose="020B0604030504040204" pitchFamily="50" charset="-128"/>
                <a:ea typeface="メイリオ" panose="020B0604030504040204" pitchFamily="50" charset="-128"/>
              </a:rPr>
              <a:t>「ｉパス」は、</a:t>
            </a:r>
            <a:r>
              <a:rPr lang="en-US" altLang="ja-JP" sz="2000" dirty="0">
                <a:latin typeface="メイリオ" panose="020B0604030504040204" pitchFamily="50" charset="-128"/>
                <a:ea typeface="メイリオ" panose="020B0604030504040204" pitchFamily="50" charset="-128"/>
              </a:rPr>
              <a:t>IT</a:t>
            </a:r>
            <a:r>
              <a:rPr lang="ja-JP" altLang="en-US" sz="2000" dirty="0">
                <a:latin typeface="メイリオ" panose="020B0604030504040204" pitchFamily="50" charset="-128"/>
                <a:ea typeface="メイリオ" panose="020B0604030504040204" pitchFamily="50" charset="-128"/>
              </a:rPr>
              <a:t>を利活用する</a:t>
            </a:r>
            <a:r>
              <a:rPr lang="ja-JP" altLang="en-US" sz="2000" dirty="0">
                <a:solidFill>
                  <a:srgbClr val="FF0000"/>
                </a:solidFill>
                <a:latin typeface="メイリオ" panose="020B0604030504040204" pitchFamily="50" charset="-128"/>
                <a:ea typeface="メイリオ" panose="020B0604030504040204" pitchFamily="50" charset="-128"/>
              </a:rPr>
              <a:t>すべての社会人・学生</a:t>
            </a:r>
            <a:r>
              <a:rPr lang="ja-JP" altLang="en-US" sz="2000" dirty="0">
                <a:latin typeface="メイリオ" panose="020B0604030504040204" pitchFamily="50" charset="-128"/>
                <a:ea typeface="メイリオ" panose="020B0604030504040204" pitchFamily="50" charset="-128"/>
              </a:rPr>
              <a:t>が備えておくべき</a:t>
            </a:r>
            <a:br>
              <a:rPr lang="en-US" altLang="ja-JP" sz="2000" dirty="0">
                <a:latin typeface="メイリオ" panose="020B0604030504040204" pitchFamily="50" charset="-128"/>
                <a:ea typeface="メイリオ" panose="020B0604030504040204" pitchFamily="50" charset="-128"/>
              </a:rPr>
            </a:br>
            <a:r>
              <a:rPr lang="en-US" altLang="ja-JP" sz="2000" dirty="0">
                <a:latin typeface="メイリオ" panose="020B0604030504040204" pitchFamily="50" charset="-128"/>
                <a:ea typeface="メイリオ" panose="020B0604030504040204" pitchFamily="50" charset="-128"/>
              </a:rPr>
              <a:t>IT</a:t>
            </a:r>
            <a:r>
              <a:rPr lang="ja-JP" altLang="en-US" sz="2000" dirty="0">
                <a:latin typeface="メイリオ" panose="020B0604030504040204" pitchFamily="50" charset="-128"/>
                <a:ea typeface="メイリオ" panose="020B0604030504040204" pitchFamily="50" charset="-128"/>
              </a:rPr>
              <a:t>に関する基礎的な知識が証明できる国家試験です。</a:t>
            </a:r>
          </a:p>
        </p:txBody>
      </p:sp>
      <p:pic>
        <p:nvPicPr>
          <p:cNvPr id="252933" name="Picture 2" descr="http://ipa-portal/personal/pr/DocLib/IPA.png">
            <a:extLst>
              <a:ext uri="{FF2B5EF4-FFF2-40B4-BE49-F238E27FC236}">
                <a16:creationId xmlns:a16="http://schemas.microsoft.com/office/drawing/2014/main" id="{28EFAA47-CD3F-4E86-943B-C1DD5D1DC6F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94650" y="252413"/>
            <a:ext cx="82550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4" name="テキスト ボックス 2">
            <a:extLst>
              <a:ext uri="{FF2B5EF4-FFF2-40B4-BE49-F238E27FC236}">
                <a16:creationId xmlns:a16="http://schemas.microsoft.com/office/drawing/2014/main" id="{72AEBEB9-9627-4CBB-8481-A8AB73AD768C}"/>
              </a:ext>
            </a:extLst>
          </p:cNvPr>
          <p:cNvSpPr txBox="1">
            <a:spLocks noChangeArrowheads="1"/>
          </p:cNvSpPr>
          <p:nvPr/>
        </p:nvSpPr>
        <p:spPr bwMode="auto">
          <a:xfrm>
            <a:off x="6447772" y="4508500"/>
            <a:ext cx="2728632" cy="6309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ClrTx/>
              <a:buFontTx/>
              <a:buNone/>
            </a:pPr>
            <a:r>
              <a:rPr lang="en-US" altLang="ja-JP" sz="1400" b="1" dirty="0">
                <a:latin typeface="メイリオ" panose="020B0604030504040204" pitchFamily="50" charset="-128"/>
                <a:ea typeface="メイリオ" panose="020B0604030504040204" pitchFamily="50" charset="-128"/>
              </a:rPr>
              <a:t>IT</a:t>
            </a:r>
            <a:r>
              <a:rPr lang="ja-JP" altLang="en-US" sz="1400" b="1" dirty="0">
                <a:latin typeface="メイリオ" panose="020B0604030504040204" pitchFamily="50" charset="-128"/>
                <a:ea typeface="メイリオ" panose="020B0604030504040204" pitchFamily="50" charset="-128"/>
              </a:rPr>
              <a:t>パスポート公式キャラクター</a:t>
            </a:r>
          </a:p>
          <a:p>
            <a:pPr algn="ctr" eaLnBrk="1" hangingPunct="1">
              <a:spcBef>
                <a:spcPct val="50000"/>
              </a:spcBef>
              <a:buClrTx/>
              <a:buFontTx/>
              <a:buNone/>
            </a:pPr>
            <a:r>
              <a:rPr lang="ja-JP" altLang="en-US" sz="1400" b="1" dirty="0">
                <a:latin typeface="メイリオ" panose="020B0604030504040204" pitchFamily="50" charset="-128"/>
                <a:ea typeface="メイリオ" panose="020B0604030504040204" pitchFamily="50" charset="-128"/>
              </a:rPr>
              <a:t>上峰亜衣</a:t>
            </a:r>
            <a:r>
              <a:rPr lang="en-US" altLang="ja-JP" sz="1400" b="1" dirty="0">
                <a:latin typeface="メイリオ" panose="020B0604030504040204" pitchFamily="50" charset="-128"/>
                <a:ea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rPr>
              <a:t>うえみねあい</a:t>
            </a:r>
            <a:r>
              <a:rPr lang="en-US" altLang="ja-JP" sz="1400" b="1" dirty="0">
                <a:latin typeface="メイリオ" panose="020B0604030504040204" pitchFamily="50" charset="-128"/>
                <a:ea typeface="メイリオ" panose="020B0604030504040204" pitchFamily="50" charset="-128"/>
              </a:rPr>
              <a:t>)</a:t>
            </a:r>
          </a:p>
        </p:txBody>
      </p:sp>
      <p:sp>
        <p:nvSpPr>
          <p:cNvPr id="252935" name="テキスト ボックス 6">
            <a:extLst>
              <a:ext uri="{FF2B5EF4-FFF2-40B4-BE49-F238E27FC236}">
                <a16:creationId xmlns:a16="http://schemas.microsoft.com/office/drawing/2014/main" id="{C7B9C2AB-4D34-420B-BBBC-09F15C3B2DA7}"/>
              </a:ext>
            </a:extLst>
          </p:cNvPr>
          <p:cNvSpPr txBox="1">
            <a:spLocks noChangeArrowheads="1"/>
          </p:cNvSpPr>
          <p:nvPr/>
        </p:nvSpPr>
        <p:spPr bwMode="auto">
          <a:xfrm>
            <a:off x="773771" y="5402824"/>
            <a:ext cx="7944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1"/>
              </a:buClr>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ClrTx/>
              <a:buFontTx/>
              <a:buNone/>
            </a:pPr>
            <a:r>
              <a:rPr lang="en-US" altLang="ja-JP" sz="1600" b="1" dirty="0">
                <a:solidFill>
                  <a:srgbClr val="0000FF"/>
                </a:solidFill>
                <a:latin typeface="Meiryo UI" panose="020B0604030504040204" pitchFamily="50" charset="-128"/>
                <a:ea typeface="Meiryo UI" panose="020B0604030504040204" pitchFamily="50" charset="-128"/>
              </a:rPr>
              <a:t>【</a:t>
            </a:r>
            <a:r>
              <a:rPr lang="ja-JP" altLang="en-US" sz="1600" b="1" dirty="0">
                <a:solidFill>
                  <a:srgbClr val="0000FF"/>
                </a:solidFill>
                <a:latin typeface="Meiryo UI" panose="020B0604030504040204" pitchFamily="50" charset="-128"/>
                <a:ea typeface="Meiryo UI" panose="020B0604030504040204" pitchFamily="50" charset="-128"/>
              </a:rPr>
              <a:t>プロフィール</a:t>
            </a:r>
            <a:r>
              <a:rPr lang="en-US" altLang="ja-JP" sz="1600" b="1" dirty="0">
                <a:solidFill>
                  <a:srgbClr val="0000FF"/>
                </a:solidFill>
                <a:latin typeface="Meiryo UI" panose="020B0604030504040204" pitchFamily="50" charset="-128"/>
                <a:ea typeface="Meiryo UI" panose="020B0604030504040204" pitchFamily="50" charset="-128"/>
              </a:rPr>
              <a:t>】</a:t>
            </a:r>
            <a:r>
              <a:rPr lang="ja-JP" altLang="en-US" sz="1600" b="1" dirty="0">
                <a:solidFill>
                  <a:srgbClr val="0000FF"/>
                </a:solidFill>
                <a:latin typeface="Meiryo UI" panose="020B0604030504040204" pitchFamily="50" charset="-128"/>
                <a:ea typeface="Meiryo UI" panose="020B0604030504040204" pitchFamily="50" charset="-128"/>
              </a:rPr>
              <a:t>　</a:t>
            </a:r>
            <a:r>
              <a:rPr lang="en-US" altLang="ja-JP" sz="1600" dirty="0">
                <a:solidFill>
                  <a:srgbClr val="0000FF"/>
                </a:solidFill>
                <a:latin typeface="Meiryo UI" panose="020B0604030504040204" pitchFamily="50" charset="-128"/>
                <a:ea typeface="Meiryo UI" panose="020B0604030504040204" pitchFamily="50" charset="-128"/>
              </a:rPr>
              <a:t>https://www3.jitec.ipa.go.jp/JitesCbt/html/uemine/profile.html</a:t>
            </a:r>
            <a:endParaRPr lang="ja-JP" altLang="en-US" sz="1600" dirty="0">
              <a:solidFill>
                <a:srgbClr val="0000FF"/>
              </a:solidFill>
              <a:latin typeface="Meiryo UI" panose="020B0604030504040204" pitchFamily="50" charset="-128"/>
              <a:ea typeface="Meiryo UI" panose="020B0604030504040204" pitchFamily="50" charset="-128"/>
            </a:endParaRPr>
          </a:p>
        </p:txBody>
      </p:sp>
    </p:spTree>
  </p:cSld>
  <p:clrMapOvr>
    <a:masterClrMapping/>
  </p:clrMapOvr>
  <p:transition spd="slow"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182CEA08-4735-4082-88F6-AEBC86B26D3F}"/>
              </a:ext>
            </a:extLst>
          </p:cNvPr>
          <p:cNvSpPr>
            <a:spLocks noGrp="1" noChangeArrowheads="1"/>
          </p:cNvSpPr>
          <p:nvPr>
            <p:ph idx="1"/>
          </p:nvPr>
        </p:nvSpPr>
        <p:spPr>
          <a:xfrm>
            <a:off x="498474" y="1412875"/>
            <a:ext cx="8394006" cy="1453515"/>
          </a:xfrm>
        </p:spPr>
        <p:txBody>
          <a:bodyPr/>
          <a:lstStyle/>
          <a:p>
            <a:pPr>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個人情報保護法では委託先の監督が求められています。</a:t>
            </a:r>
            <a:endParaRPr lang="en-US" altLang="ja-JP" sz="2400" dirty="0">
              <a:latin typeface="メイリオ" panose="020B0604030504040204" pitchFamily="50" charset="-128"/>
              <a:ea typeface="メイリオ" panose="020B0604030504040204" pitchFamily="50" charset="-128"/>
            </a:endParaRPr>
          </a:p>
          <a:p>
            <a:pPr>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顧客や取引先から見て自社が委託先に該当する場合は、</a:t>
            </a:r>
            <a:r>
              <a:rPr lang="ja-JP" altLang="en-US" sz="2400" dirty="0"/>
              <a:t>「</a:t>
            </a:r>
            <a:r>
              <a:rPr lang="ja-JP" altLang="en-US" sz="2400" dirty="0">
                <a:latin typeface="メイリオ" panose="020B0604030504040204" pitchFamily="50" charset="-128"/>
                <a:ea typeface="メイリオ" panose="020B0604030504040204" pitchFamily="50" charset="-128"/>
              </a:rPr>
              <a:t>監督」される立場にあります</a:t>
            </a:r>
            <a:r>
              <a:rPr lang="ja-JP" altLang="en-US" sz="2400" dirty="0">
                <a:latin typeface="メイリオ" panose="020B0604030504040204" pitchFamily="50" charset="-128"/>
              </a:rPr>
              <a:t>。</a:t>
            </a:r>
            <a:endParaRPr lang="en-US" altLang="ja-JP" sz="2400" dirty="0">
              <a:latin typeface="メイリオ" panose="020B0604030504040204" pitchFamily="50" charset="-128"/>
            </a:endParaRPr>
          </a:p>
          <a:p>
            <a:pPr marL="0" indent="0">
              <a:buNone/>
            </a:pPr>
            <a:endParaRPr lang="ja-JP" altLang="en-US" sz="2000" dirty="0">
              <a:solidFill>
                <a:srgbClr val="FF0000"/>
              </a:solidFill>
              <a:latin typeface="メイリオ" panose="020B0604030504040204" pitchFamily="50" charset="-128"/>
            </a:endParaRPr>
          </a:p>
        </p:txBody>
      </p:sp>
      <p:sp>
        <p:nvSpPr>
          <p:cNvPr id="15362" name="タイトル 1">
            <a:extLst>
              <a:ext uri="{FF2B5EF4-FFF2-40B4-BE49-F238E27FC236}">
                <a16:creationId xmlns:a16="http://schemas.microsoft.com/office/drawing/2014/main" id="{DD94AE24-9CCA-4D70-8F8C-09C04AD86BA5}"/>
              </a:ext>
            </a:extLst>
          </p:cNvPr>
          <p:cNvSpPr>
            <a:spLocks noGrp="1" noChangeArrowheads="1"/>
          </p:cNvSpPr>
          <p:nvPr>
            <p:ph type="title"/>
          </p:nvPr>
        </p:nvSpPr>
        <p:spPr>
          <a:xfrm>
            <a:off x="539750" y="260350"/>
            <a:ext cx="7704658" cy="993775"/>
          </a:xfrm>
        </p:spPr>
        <p:txBody>
          <a:bodyPr/>
          <a:lstStyle/>
          <a:p>
            <a:r>
              <a:rPr lang="ja-JP" altLang="en-US" b="1" dirty="0"/>
              <a:t>責任</a:t>
            </a:r>
            <a:r>
              <a:rPr lang="ja-JP" altLang="en-US" b="1" dirty="0">
                <a:latin typeface="メイリオ" panose="020B0604030504040204" pitchFamily="50" charset="-128"/>
                <a:ea typeface="メイリオ" panose="020B0604030504040204" pitchFamily="50" charset="-128"/>
              </a:rPr>
              <a:t>や義務はあるの？</a:t>
            </a:r>
          </a:p>
        </p:txBody>
      </p:sp>
      <p:sp>
        <p:nvSpPr>
          <p:cNvPr id="2" name="四角形: メモ 1">
            <a:extLst>
              <a:ext uri="{FF2B5EF4-FFF2-40B4-BE49-F238E27FC236}">
                <a16:creationId xmlns:a16="http://schemas.microsoft.com/office/drawing/2014/main" id="{6923856B-3C53-42D8-A3ED-EE445EFEB688}"/>
              </a:ext>
            </a:extLst>
          </p:cNvPr>
          <p:cNvSpPr/>
          <p:nvPr/>
        </p:nvSpPr>
        <p:spPr bwMode="auto">
          <a:xfrm>
            <a:off x="612000" y="3168632"/>
            <a:ext cx="8280000" cy="2880000"/>
          </a:xfrm>
          <a:prstGeom prst="foldedCorner">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1" hangingPunct="1"/>
            <a:r>
              <a:rPr lang="ja-JP" altLang="en-US" sz="1600" b="1" dirty="0">
                <a:latin typeface="Meiryo UI" panose="020B0604030504040204" pitchFamily="50" charset="-128"/>
                <a:ea typeface="Meiryo UI" panose="020B0604030504040204" pitchFamily="50" charset="-128"/>
              </a:rPr>
              <a:t>「個人情報保護法」</a:t>
            </a:r>
          </a:p>
          <a:p>
            <a:pPr eaLnBrk="1" hangingPunct="1"/>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委託先の監督</a:t>
            </a:r>
            <a:r>
              <a:rPr lang="en-US" altLang="ja-JP" sz="1600" b="1" dirty="0">
                <a:latin typeface="Meiryo UI" panose="020B0604030504040204" pitchFamily="50" charset="-128"/>
                <a:ea typeface="Meiryo UI" panose="020B0604030504040204" pitchFamily="50" charset="-128"/>
              </a:rPr>
              <a:t>)</a:t>
            </a:r>
            <a:endParaRPr lang="ja-JP" altLang="en-US" sz="1600" b="1" dirty="0">
              <a:latin typeface="Meiryo UI" panose="020B0604030504040204" pitchFamily="50" charset="-128"/>
              <a:ea typeface="Meiryo UI" panose="020B0604030504040204" pitchFamily="50" charset="-128"/>
            </a:endParaRPr>
          </a:p>
          <a:p>
            <a:pPr eaLnBrk="1" hangingPunct="1"/>
            <a:r>
              <a:rPr lang="ja-JP" altLang="en-US" sz="1600" dirty="0">
                <a:latin typeface="Meiryo UI" panose="020B0604030504040204" pitchFamily="50" charset="-128"/>
                <a:ea typeface="Meiryo UI" panose="020B0604030504040204" pitchFamily="50" charset="-128"/>
              </a:rPr>
              <a:t>第</a:t>
            </a:r>
            <a:r>
              <a:rPr lang="en-US" altLang="ja-JP" sz="1600" dirty="0">
                <a:latin typeface="Meiryo UI" panose="020B0604030504040204" pitchFamily="50" charset="-128"/>
                <a:ea typeface="Meiryo UI" panose="020B0604030504040204" pitchFamily="50" charset="-128"/>
              </a:rPr>
              <a:t>22</a:t>
            </a:r>
            <a:r>
              <a:rPr lang="ja-JP" altLang="en-US" sz="1600" dirty="0">
                <a:latin typeface="Meiryo UI" panose="020B0604030504040204" pitchFamily="50" charset="-128"/>
                <a:ea typeface="Meiryo UI" panose="020B0604030504040204" pitchFamily="50" charset="-128"/>
              </a:rPr>
              <a:t>条 個人情報取扱事業者は、個人データの取扱いの全部又は一部を委託する場合は、その取扱いを委託された個人データの安全管理が図られるよう、</a:t>
            </a:r>
            <a:r>
              <a:rPr lang="ja-JP" altLang="en-US" sz="1600" b="1" dirty="0">
                <a:solidFill>
                  <a:srgbClr val="ED656B"/>
                </a:solidFill>
                <a:latin typeface="Meiryo UI" panose="020B0604030504040204" pitchFamily="50" charset="-128"/>
                <a:ea typeface="Meiryo UI" panose="020B0604030504040204" pitchFamily="50" charset="-128"/>
              </a:rPr>
              <a:t>委託を受けた者に対する必要かつ適切な監督を行わなければならない。</a:t>
            </a:r>
            <a:endParaRPr lang="en-US" altLang="ja-JP" sz="1600" b="1" dirty="0">
              <a:solidFill>
                <a:srgbClr val="ED656B"/>
              </a:solidFill>
              <a:latin typeface="Meiryo UI" panose="020B0604030504040204" pitchFamily="50" charset="-128"/>
              <a:ea typeface="Meiryo UI" panose="020B0604030504040204" pitchFamily="50" charset="-128"/>
            </a:endParaRPr>
          </a:p>
          <a:p>
            <a:pPr eaLnBrk="1" hangingPunct="1"/>
            <a:endParaRPr lang="ja-JP" altLang="en-US" sz="1600" dirty="0">
              <a:latin typeface="Meiryo UI" panose="020B0604030504040204" pitchFamily="50" charset="-128"/>
              <a:ea typeface="Meiryo UI" panose="020B0604030504040204" pitchFamily="50" charset="-128"/>
            </a:endParaRPr>
          </a:p>
          <a:p>
            <a:pPr eaLnBrk="1" hangingPunct="1"/>
            <a:r>
              <a:rPr lang="ja-JP" altLang="en-US" sz="1600" b="1" dirty="0">
                <a:latin typeface="Meiryo UI" panose="020B0604030504040204" pitchFamily="50" charset="-128"/>
                <a:ea typeface="Meiryo UI" panose="020B0604030504040204" pitchFamily="50" charset="-128"/>
              </a:rPr>
              <a:t>「個人情報の保護に関する法律についてのガイドライン</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通則編</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a:t>
            </a:r>
          </a:p>
          <a:p>
            <a:pPr eaLnBrk="1" hangingPunct="1"/>
            <a:r>
              <a:rPr lang="ja-JP" altLang="en-US" sz="1600" dirty="0">
                <a:latin typeface="Meiryo UI" panose="020B0604030504040204" pitchFamily="50" charset="-128"/>
                <a:ea typeface="Meiryo UI" panose="020B0604030504040204" pitchFamily="50" charset="-128"/>
              </a:rPr>
              <a:t>次の</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から</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までに掲げる必要かつ適切な措置を講じなければならない</a:t>
            </a:r>
          </a:p>
          <a:p>
            <a:pPr eaLnBrk="1" hangingPunct="1"/>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適切な委託先の選定</a:t>
            </a:r>
          </a:p>
          <a:p>
            <a:pPr eaLnBrk="1" hangingPunct="1"/>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委託契約の締結</a:t>
            </a:r>
          </a:p>
          <a:p>
            <a:pPr eaLnBrk="1" hangingPunct="1"/>
            <a:r>
              <a:rPr lang="en-US" altLang="ja-JP" sz="1600" b="1" dirty="0">
                <a:solidFill>
                  <a:srgbClr val="ED656B"/>
                </a:solidFill>
                <a:latin typeface="Meiryo UI" panose="020B0604030504040204" pitchFamily="50" charset="-128"/>
                <a:ea typeface="Meiryo UI" panose="020B0604030504040204" pitchFamily="50" charset="-128"/>
              </a:rPr>
              <a:t>(3)</a:t>
            </a:r>
            <a:r>
              <a:rPr lang="ja-JP" altLang="en-US" sz="1600" b="1" dirty="0">
                <a:solidFill>
                  <a:srgbClr val="ED656B"/>
                </a:solidFill>
                <a:latin typeface="Meiryo UI" panose="020B0604030504040204" pitchFamily="50" charset="-128"/>
                <a:ea typeface="Meiryo UI" panose="020B0604030504040204" pitchFamily="50" charset="-128"/>
              </a:rPr>
              <a:t>委託先における個人データ取扱状況の把握</a:t>
            </a:r>
          </a:p>
        </p:txBody>
      </p:sp>
    </p:spTree>
    <p:extLst>
      <p:ext uri="{BB962C8B-B14F-4D97-AF65-F5344CB8AC3E}">
        <p14:creationId xmlns:p14="http://schemas.microsoft.com/office/powerpoint/2010/main" val="3347888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alpha val="94000"/>
          </a:schemeClr>
        </a:solidFill>
        <a:effectLst/>
      </p:bgPr>
    </p:bg>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68529E85-CE85-4047-B34D-FADFA45B50E2}"/>
              </a:ext>
            </a:extLst>
          </p:cNvPr>
          <p:cNvSpPr>
            <a:spLocks noGrp="1" noChangeArrowheads="1"/>
          </p:cNvSpPr>
          <p:nvPr>
            <p:ph type="title"/>
          </p:nvPr>
        </p:nvSpPr>
        <p:spPr>
          <a:xfrm>
            <a:off x="539750" y="260350"/>
            <a:ext cx="7127875" cy="993775"/>
          </a:xfrm>
        </p:spPr>
        <p:txBody>
          <a:bodyPr/>
          <a:lstStyle/>
          <a:p>
            <a:r>
              <a:rPr lang="ja-JP" altLang="en-US" sz="4400" b="1" i="1" dirty="0">
                <a:latin typeface="メイリオ" panose="020B0604030504040204" pitchFamily="50" charset="-128"/>
                <a:ea typeface="メイリオ" panose="020B0604030504040204" pitchFamily="50" charset="-128"/>
              </a:rPr>
              <a:t>質問･問い合わせは</a:t>
            </a:r>
            <a:r>
              <a:rPr lang="en-US" altLang="ja-JP" sz="4400" b="1" i="1" dirty="0">
                <a:latin typeface="メイリオ" panose="020B0604030504040204" pitchFamily="50" charset="-128"/>
                <a:ea typeface="メイリオ" panose="020B0604030504040204" pitchFamily="50" charset="-128"/>
              </a:rPr>
              <a:t>…</a:t>
            </a:r>
            <a:endParaRPr lang="ja-JP" altLang="en-US" sz="4400" b="1" i="1" dirty="0">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D7852097-603B-44C6-9C80-C44F46EF6B14}"/>
              </a:ext>
            </a:extLst>
          </p:cNvPr>
          <p:cNvSpPr>
            <a:spLocks noGrp="1" noChangeArrowheads="1"/>
          </p:cNvSpPr>
          <p:nvPr>
            <p:ph idx="1"/>
          </p:nvPr>
        </p:nvSpPr>
        <p:spPr>
          <a:xfrm>
            <a:off x="498475" y="1412875"/>
            <a:ext cx="8147050" cy="4924425"/>
          </a:xfrm>
        </p:spPr>
        <p:txBody>
          <a:bodyPr anchor="ctr"/>
          <a:lstStyle/>
          <a:p>
            <a:pPr marL="0" indent="0" algn="ctr">
              <a:buFontTx/>
              <a:buNone/>
            </a:pPr>
            <a:r>
              <a:rPr lang="en-US" altLang="ja-JP" sz="6000" b="1" dirty="0"/>
              <a:t>isec-info@ipa.go.jp</a:t>
            </a:r>
          </a:p>
          <a:p>
            <a:pPr marL="0" indent="0" algn="ctr">
              <a:buFontTx/>
              <a:buNone/>
            </a:pPr>
            <a:r>
              <a:rPr lang="ja-JP" altLang="en-US" sz="4400" dirty="0" err="1"/>
              <a:t>まで</a:t>
            </a:r>
            <a:r>
              <a:rPr lang="ja-JP" altLang="en-US" sz="4400" dirty="0"/>
              <a:t>メールで連絡ください。</a:t>
            </a:r>
          </a:p>
          <a:p>
            <a:pPr marL="0" indent="0" algn="ctr">
              <a:buFontTx/>
              <a:buNone/>
            </a:pPr>
            <a:r>
              <a:rPr lang="ja-JP" altLang="en-US" sz="4400" dirty="0"/>
              <a:t>ご相談に応じます</a:t>
            </a:r>
            <a:r>
              <a:rPr lang="en-US" altLang="ja-JP" sz="4400" dirty="0"/>
              <a:t>!!</a:t>
            </a:r>
            <a:endParaRPr lang="ja-JP" altLang="en-US" sz="4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176E57B-3ED7-4A7A-80FE-5851ED5CC904}"/>
              </a:ext>
            </a:extLst>
          </p:cNvPr>
          <p:cNvSpPr>
            <a:spLocks noGrp="1" noChangeArrowheads="1"/>
          </p:cNvSpPr>
          <p:nvPr>
            <p:ph type="title"/>
          </p:nvPr>
        </p:nvSpPr>
        <p:spPr/>
        <p:txBody>
          <a:bodyPr/>
          <a:lstStyle/>
          <a:p>
            <a:pPr eaLnBrk="1" hangingPunct="1"/>
            <a:r>
              <a:rPr lang="ja-JP" altLang="en-US" b="1" dirty="0">
                <a:latin typeface="メイリオ" panose="020B0604030504040204" pitchFamily="50" charset="-128"/>
                <a:ea typeface="メイリオ" panose="020B0604030504040204" pitchFamily="50" charset="-128"/>
              </a:rPr>
              <a:t>情報セキュリティの目的</a:t>
            </a:r>
          </a:p>
        </p:txBody>
      </p:sp>
      <p:sp>
        <p:nvSpPr>
          <p:cNvPr id="17411" name="Rectangle 3">
            <a:extLst>
              <a:ext uri="{FF2B5EF4-FFF2-40B4-BE49-F238E27FC236}">
                <a16:creationId xmlns:a16="http://schemas.microsoft.com/office/drawing/2014/main" id="{7BFAC6CA-79F5-4F0D-8E71-7436CB0652E6}"/>
              </a:ext>
            </a:extLst>
          </p:cNvPr>
          <p:cNvSpPr>
            <a:spLocks noGrp="1" noChangeArrowheads="1"/>
          </p:cNvSpPr>
          <p:nvPr>
            <p:ph idx="1"/>
          </p:nvPr>
        </p:nvSpPr>
        <p:spPr>
          <a:xfrm>
            <a:off x="498474" y="1412875"/>
            <a:ext cx="8538021" cy="3312269"/>
          </a:xfrm>
        </p:spPr>
        <p:txBody>
          <a:bodyPr/>
          <a:lstStyle/>
          <a:p>
            <a:pPr eaLnBrk="1" hangingPunct="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どのような組織でも電子データや書類などの情報を利用して業務を行っています。</a:t>
            </a:r>
            <a:endParaRPr lang="en-US" altLang="ja-JP" sz="24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ビジネスで活用し、組織にとって価値がある重要な情報</a:t>
            </a:r>
            <a:r>
              <a:rPr lang="en-US" altLang="ja-JP" sz="2400" baseline="30000" dirty="0">
                <a:latin typeface="メイリオ" panose="020B0604030504040204" pitchFamily="50" charset="-128"/>
                <a:ea typeface="メイリオ" panose="020B0604030504040204" pitchFamily="50" charset="-128"/>
              </a:rPr>
              <a:t>※</a:t>
            </a:r>
            <a:r>
              <a:rPr lang="ja-JP" altLang="en-US" sz="2400" dirty="0" err="1">
                <a:latin typeface="メイリオ" panose="020B0604030504040204" pitchFamily="50" charset="-128"/>
                <a:ea typeface="メイリオ" panose="020B0604030504040204" pitchFamily="50" charset="-128"/>
              </a:rPr>
              <a:t>には</a:t>
            </a:r>
            <a:r>
              <a:rPr lang="ja-JP" altLang="en-US" sz="2400" dirty="0">
                <a:latin typeface="メイリオ" panose="020B0604030504040204" pitchFamily="50" charset="-128"/>
                <a:ea typeface="メイリオ" panose="020B0604030504040204" pitchFamily="50" charset="-128"/>
              </a:rPr>
              <a:t>様々なものがあります。</a:t>
            </a:r>
            <a:endParaRPr lang="en-US" altLang="ja-JP" sz="2400" dirty="0">
              <a:latin typeface="メイリオ" panose="020B0604030504040204" pitchFamily="50" charset="-128"/>
              <a:ea typeface="メイリオ" panose="020B0604030504040204" pitchFamily="50" charset="-128"/>
            </a:endParaRPr>
          </a:p>
          <a:p>
            <a:pPr eaLnBrk="1" hangingPunct="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情報セキュリティの目的は、それら重要な情報の機密性、完全性、および可用性を維持することです。</a:t>
            </a:r>
          </a:p>
        </p:txBody>
      </p:sp>
      <p:sp>
        <p:nvSpPr>
          <p:cNvPr id="3" name="テキスト ボックス 2">
            <a:extLst>
              <a:ext uri="{FF2B5EF4-FFF2-40B4-BE49-F238E27FC236}">
                <a16:creationId xmlns:a16="http://schemas.microsoft.com/office/drawing/2014/main" id="{F0FB8F71-7E1A-4D02-8114-92D1F4E27B87}"/>
              </a:ext>
            </a:extLst>
          </p:cNvPr>
          <p:cNvSpPr txBox="1"/>
          <p:nvPr/>
        </p:nvSpPr>
        <p:spPr>
          <a:xfrm>
            <a:off x="1205310" y="4883894"/>
            <a:ext cx="6876256" cy="1488934"/>
          </a:xfrm>
          <a:prstGeom prst="rect">
            <a:avLst/>
          </a:prstGeom>
          <a:noFill/>
        </p:spPr>
        <p:txBody>
          <a:bodyPr wrap="square" rtlCol="0">
            <a:spAutoFit/>
          </a:bodyPr>
          <a:lstStyle/>
          <a:p>
            <a:pPr>
              <a:lnSpc>
                <a:spcPts val="2800"/>
              </a:lnSpc>
            </a:pPr>
            <a:r>
              <a:rPr kumimoji="1" lang="ja-JP" altLang="en-US" sz="1800" b="1" dirty="0">
                <a:latin typeface="Meiryo UI" panose="020B0604030504040204" pitchFamily="50" charset="-128"/>
                <a:ea typeface="Meiryo UI" panose="020B0604030504040204" pitchFamily="50" charset="-128"/>
              </a:rPr>
              <a:t>機密性　許可された者だけが情報にアクセスできるようにすること</a:t>
            </a:r>
            <a:endParaRPr kumimoji="1" lang="en-US" altLang="ja-JP" sz="1800" b="1" dirty="0">
              <a:latin typeface="Meiryo UI" panose="020B0604030504040204" pitchFamily="50" charset="-128"/>
              <a:ea typeface="Meiryo UI" panose="020B0604030504040204" pitchFamily="50" charset="-128"/>
            </a:endParaRPr>
          </a:p>
          <a:p>
            <a:pPr>
              <a:lnSpc>
                <a:spcPts val="2800"/>
              </a:lnSpc>
            </a:pPr>
            <a:r>
              <a:rPr lang="ja-JP" altLang="en-US" sz="1800" b="1" dirty="0">
                <a:latin typeface="Meiryo UI" panose="020B0604030504040204" pitchFamily="50" charset="-128"/>
                <a:ea typeface="Meiryo UI" panose="020B0604030504040204" pitchFamily="50" charset="-128"/>
              </a:rPr>
              <a:t>完全性　情報や情報の処理方法が、正確で完全であるようにすること</a:t>
            </a:r>
            <a:endParaRPr lang="en-US" altLang="ja-JP" sz="1800" b="1" dirty="0">
              <a:latin typeface="Meiryo UI" panose="020B0604030504040204" pitchFamily="50" charset="-128"/>
              <a:ea typeface="Meiryo UI" panose="020B0604030504040204" pitchFamily="50" charset="-128"/>
            </a:endParaRPr>
          </a:p>
          <a:p>
            <a:pPr>
              <a:lnSpc>
                <a:spcPts val="2800"/>
              </a:lnSpc>
              <a:tabLst>
                <a:tab pos="806450" algn="l"/>
              </a:tabLst>
            </a:pPr>
            <a:r>
              <a:rPr lang="ja-JP" altLang="en-US" sz="1800" b="1" dirty="0">
                <a:latin typeface="Meiryo UI" panose="020B0604030504040204" pitchFamily="50" charset="-128"/>
                <a:ea typeface="Meiryo UI" panose="020B0604030504040204" pitchFamily="50" charset="-128"/>
              </a:rPr>
              <a:t>可用性　許可されたものが、必要な時に情報や情報資産にアクセスで</a:t>
            </a:r>
            <a:r>
              <a:rPr lang="en-US" altLang="ja-JP" sz="1800" b="1" dirty="0">
                <a:latin typeface="Meiryo UI" panose="020B0604030504040204" pitchFamily="50" charset="-128"/>
                <a:ea typeface="Meiryo UI" panose="020B0604030504040204" pitchFamily="50" charset="-128"/>
              </a:rPr>
              <a:t>	</a:t>
            </a:r>
            <a:r>
              <a:rPr lang="ja-JP" altLang="en-US" sz="1800" b="1" dirty="0">
                <a:latin typeface="Meiryo UI" panose="020B0604030504040204" pitchFamily="50" charset="-128"/>
                <a:ea typeface="Meiryo UI" panose="020B0604030504040204" pitchFamily="50" charset="-128"/>
              </a:rPr>
              <a:t>きることを確実にすること</a:t>
            </a:r>
            <a:endParaRPr kumimoji="1" lang="en-US" altLang="ja-JP" sz="1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B2007E6-6324-4667-899E-5A4565E529C5}"/>
              </a:ext>
            </a:extLst>
          </p:cNvPr>
          <p:cNvSpPr txBox="1"/>
          <p:nvPr/>
        </p:nvSpPr>
        <p:spPr>
          <a:xfrm>
            <a:off x="899592" y="4362019"/>
            <a:ext cx="4680520"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 重要な情報を「情報資産」ということがあります。</a:t>
            </a:r>
            <a:endParaRPr lang="en-US" altLang="ja-JP" sz="1600" dirty="0">
              <a:latin typeface="Meiryo UI" panose="020B0604030504040204" pitchFamily="50" charset="-128"/>
              <a:ea typeface="Meiryo UI" panose="020B0604030504040204"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FEF505A-2940-4199-A557-6C95435B24BC}"/>
              </a:ext>
            </a:extLst>
          </p:cNvPr>
          <p:cNvSpPr>
            <a:spLocks noGrp="1" noChangeArrowheads="1"/>
          </p:cNvSpPr>
          <p:nvPr>
            <p:ph type="title"/>
          </p:nvPr>
        </p:nvSpPr>
        <p:spPr/>
        <p:txBody>
          <a:bodyPr/>
          <a:lstStyle/>
          <a:p>
            <a:pPr eaLnBrk="1" hangingPunct="1"/>
            <a:r>
              <a:rPr lang="ja-JP" altLang="en-US" b="1" dirty="0">
                <a:latin typeface="メイリオ" panose="020B0604030504040204" pitchFamily="50" charset="-128"/>
                <a:ea typeface="メイリオ" panose="020B0604030504040204" pitchFamily="50" charset="-128"/>
              </a:rPr>
              <a:t>情報セキュリティ事故とは</a:t>
            </a:r>
            <a:endParaRPr lang="ja-JP" altLang="en-US" b="1" dirty="0">
              <a:solidFill>
                <a:srgbClr val="FF0000"/>
              </a:solidFill>
              <a:latin typeface="メイリオ" panose="020B0604030504040204" pitchFamily="50" charset="-128"/>
              <a:ea typeface="メイリオ" panose="020B0604030504040204" pitchFamily="50" charset="-128"/>
            </a:endParaRPr>
          </a:p>
        </p:txBody>
      </p:sp>
      <p:sp>
        <p:nvSpPr>
          <p:cNvPr id="19459" name="Rectangle 3">
            <a:extLst>
              <a:ext uri="{FF2B5EF4-FFF2-40B4-BE49-F238E27FC236}">
                <a16:creationId xmlns:a16="http://schemas.microsoft.com/office/drawing/2014/main" id="{11101803-4930-4B02-B9EA-24B47BF1EE96}"/>
              </a:ext>
            </a:extLst>
          </p:cNvPr>
          <p:cNvSpPr>
            <a:spLocks noGrp="1" noChangeArrowheads="1"/>
          </p:cNvSpPr>
          <p:nvPr>
            <p:ph idx="1"/>
          </p:nvPr>
        </p:nvSpPr>
        <p:spPr>
          <a:xfrm>
            <a:off x="498474" y="1484784"/>
            <a:ext cx="8826054" cy="3543969"/>
          </a:xfrm>
        </p:spPr>
        <p:txBody>
          <a:bodyPr/>
          <a:lstStyle/>
          <a:p>
            <a:pPr marL="0" indent="0" eaLnBrk="1" hangingPunct="1">
              <a:buSzPct val="150000"/>
              <a:buNone/>
              <a:tabLst>
                <a:tab pos="90488" algn="l"/>
                <a:tab pos="801688" algn="l"/>
              </a:tabLst>
            </a:pPr>
            <a:r>
              <a:rPr lang="en-US" altLang="ja-JP" sz="2400" dirty="0">
                <a:latin typeface="Meiryo UI" panose="020B0604030504040204" pitchFamily="50" charset="-128"/>
                <a:ea typeface="Meiryo UI" panose="020B0604030504040204" pitchFamily="50" charset="-128"/>
              </a:rPr>
              <a:t>	</a:t>
            </a:r>
            <a:r>
              <a:rPr lang="ja-JP" altLang="en-US" sz="2400" dirty="0">
                <a:latin typeface="Meiryo UI" panose="020B0604030504040204" pitchFamily="50" charset="-128"/>
                <a:ea typeface="Meiryo UI" panose="020B0604030504040204" pitchFamily="50" charset="-128"/>
              </a:rPr>
              <a:t>情報資産の例</a:t>
            </a:r>
            <a:endParaRPr lang="en-US" altLang="ja-JP" sz="2400" dirty="0">
              <a:latin typeface="Meiryo UI" panose="020B0604030504040204" pitchFamily="50" charset="-128"/>
              <a:ea typeface="Meiryo UI" panose="020B0604030504040204" pitchFamily="50" charset="-128"/>
            </a:endParaRPr>
          </a:p>
          <a:p>
            <a:pPr marL="433388" eaLnBrk="1" hangingPunct="1">
              <a:lnSpc>
                <a:spcPts val="2800"/>
              </a:lnSpc>
              <a:spcBef>
                <a:spcPts val="1200"/>
              </a:spcBef>
              <a:buSzPct val="1500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顧客リストなどの個人情報</a:t>
            </a:r>
            <a:endParaRPr lang="en-US" altLang="ja-JP" sz="2400" dirty="0">
              <a:latin typeface="メイリオ" panose="020B0604030504040204" pitchFamily="50" charset="-128"/>
              <a:ea typeface="メイリオ" panose="020B0604030504040204" pitchFamily="50" charset="-128"/>
            </a:endParaRPr>
          </a:p>
          <a:p>
            <a:pPr marL="433388" eaLnBrk="1" hangingPunct="1">
              <a:buSzPct val="1500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設計図などの技術情報</a:t>
            </a:r>
            <a:endParaRPr lang="en-US" altLang="ja-JP" sz="2400" dirty="0">
              <a:latin typeface="メイリオ" panose="020B0604030504040204" pitchFamily="50" charset="-128"/>
              <a:ea typeface="メイリオ" panose="020B0604030504040204" pitchFamily="50" charset="-128"/>
            </a:endParaRPr>
          </a:p>
          <a:p>
            <a:pPr marL="433388" eaLnBrk="1" hangingPunct="1">
              <a:buSzPct val="1500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予約</a:t>
            </a:r>
            <a:r>
              <a:rPr lang="ja-JP" altLang="en-US" sz="2400" dirty="0"/>
              <a:t>や注文</a:t>
            </a:r>
            <a:r>
              <a:rPr lang="ja-JP" altLang="en-US" sz="2400" dirty="0">
                <a:latin typeface="メイリオ" panose="020B0604030504040204" pitchFamily="50" charset="-128"/>
                <a:ea typeface="メイリオ" panose="020B0604030504040204" pitchFamily="50" charset="-128"/>
              </a:rPr>
              <a:t>を受ける</a:t>
            </a:r>
            <a:r>
              <a:rPr lang="en-US" altLang="ja-JP" sz="2400" dirty="0">
                <a:latin typeface="メイリオ" panose="020B0604030504040204" pitchFamily="50" charset="-128"/>
                <a:ea typeface="メイリオ" panose="020B0604030504040204" pitchFamily="50" charset="-128"/>
              </a:rPr>
              <a:t>EC</a:t>
            </a:r>
            <a:r>
              <a:rPr lang="ja-JP" altLang="en-US" sz="2400" dirty="0">
                <a:latin typeface="メイリオ" panose="020B0604030504040204" pitchFamily="50" charset="-128"/>
                <a:ea typeface="メイリオ" panose="020B0604030504040204" pitchFamily="50" charset="-128"/>
              </a:rPr>
              <a:t>サイト</a:t>
            </a:r>
            <a:endParaRPr lang="en-US" altLang="ja-JP" sz="2400" dirty="0">
              <a:latin typeface="メイリオ" panose="020B0604030504040204" pitchFamily="50" charset="-128"/>
              <a:ea typeface="メイリオ" panose="020B0604030504040204" pitchFamily="50" charset="-128"/>
            </a:endParaRPr>
          </a:p>
          <a:p>
            <a:pPr marL="90488" indent="0" eaLnBrk="1" hangingPunct="1">
              <a:spcBef>
                <a:spcPts val="2400"/>
              </a:spcBef>
              <a:buSzPct val="150000"/>
              <a:buNone/>
              <a:tabLst>
                <a:tab pos="90488" algn="l"/>
                <a:tab pos="801688" algn="l"/>
                <a:tab pos="4930775" algn="l"/>
                <a:tab pos="6280150" algn="l"/>
              </a:tabLst>
              <a:defRPr/>
            </a:pPr>
            <a:r>
              <a:rPr lang="ja-JP" altLang="en-US" sz="2400" dirty="0">
                <a:latin typeface="メイリオ" panose="020B0604030504040204" pitchFamily="50" charset="-128"/>
                <a:ea typeface="メイリオ" panose="020B0604030504040204" pitchFamily="50" charset="-128"/>
              </a:rPr>
              <a:t>情報セキュリティ事故の例</a:t>
            </a:r>
            <a:endParaRPr lang="en-US" altLang="ja-JP" sz="2400" dirty="0">
              <a:latin typeface="メイリオ" panose="020B0604030504040204" pitchFamily="50" charset="-128"/>
              <a:ea typeface="メイリオ" panose="020B0604030504040204" pitchFamily="50" charset="-128"/>
            </a:endParaRPr>
          </a:p>
          <a:p>
            <a:pPr marL="433388" eaLnBrk="1" hangingPunct="1">
              <a:lnSpc>
                <a:spcPts val="2800"/>
              </a:lnSpc>
              <a:spcBef>
                <a:spcPts val="1200"/>
              </a:spcBef>
              <a:buSzPct val="150000"/>
              <a:buFont typeface="Arial" panose="020B0604020202020204" pitchFamily="34" charset="0"/>
              <a:buChar char="•"/>
              <a:tabLst>
                <a:tab pos="4930775" algn="l"/>
                <a:tab pos="6280150" algn="l"/>
              </a:tabLst>
              <a:defRPr/>
            </a:pPr>
            <a:r>
              <a:rPr lang="ja-JP" altLang="en-US" sz="2400" dirty="0"/>
              <a:t>顧客リストが不正アクセスで漏えい</a:t>
            </a:r>
            <a:r>
              <a:rPr lang="en-US" altLang="ja-JP" sz="2400" dirty="0"/>
              <a:t>(</a:t>
            </a:r>
            <a:r>
              <a:rPr lang="ja-JP" altLang="en-US" sz="2400" dirty="0"/>
              <a:t>機密性の事故</a:t>
            </a:r>
            <a:r>
              <a:rPr lang="en-US" altLang="ja-JP" sz="2400" dirty="0"/>
              <a:t>)</a:t>
            </a:r>
            <a:r>
              <a:rPr lang="ja-JP" altLang="en-US" sz="2400" dirty="0"/>
              <a:t>　</a:t>
            </a:r>
          </a:p>
          <a:p>
            <a:pPr marL="433388" eaLnBrk="1" hangingPunct="1">
              <a:buSzPct val="150000"/>
              <a:buFont typeface="Arial" panose="020B0604020202020204" pitchFamily="34" charset="0"/>
              <a:buChar char="•"/>
              <a:tabLst>
                <a:tab pos="4930775" algn="l"/>
                <a:tab pos="5289550" algn="l"/>
                <a:tab pos="5649913" algn="l"/>
              </a:tabLst>
              <a:defRPr/>
            </a:pPr>
            <a:r>
              <a:rPr lang="ja-JP" altLang="en-US" sz="2400" dirty="0"/>
              <a:t>設計図がランサムウェア</a:t>
            </a:r>
            <a:r>
              <a:rPr lang="en-US" altLang="ja-JP" sz="2400" dirty="0"/>
              <a:t>※</a:t>
            </a:r>
            <a:r>
              <a:rPr lang="ja-JP" altLang="en-US" sz="2400" dirty="0"/>
              <a:t>感染で改ざん</a:t>
            </a:r>
            <a:r>
              <a:rPr lang="en-US" altLang="ja-JP" sz="2400" dirty="0"/>
              <a:t>(</a:t>
            </a:r>
            <a:r>
              <a:rPr lang="ja-JP" altLang="en-US" sz="2400" dirty="0"/>
              <a:t>完全性の事故</a:t>
            </a:r>
            <a:r>
              <a:rPr lang="en-US" altLang="ja-JP" sz="2400" dirty="0"/>
              <a:t>)</a:t>
            </a:r>
            <a:endParaRPr lang="ja-JP" altLang="en-US" sz="2400" dirty="0"/>
          </a:p>
          <a:p>
            <a:pPr marL="433388" defTabSz="941388" eaLnBrk="1" hangingPunct="1">
              <a:buSzPct val="150000"/>
              <a:buFont typeface="Arial" panose="020B0604020202020204" pitchFamily="34" charset="0"/>
              <a:buChar char="•"/>
              <a:tabLst>
                <a:tab pos="2960688" algn="l"/>
                <a:tab pos="4930775" algn="l"/>
                <a:tab pos="5289550" algn="l"/>
              </a:tabLst>
              <a:defRPr/>
            </a:pPr>
            <a:r>
              <a:rPr lang="en-US" altLang="ja-JP" sz="2400" dirty="0"/>
              <a:t>EC</a:t>
            </a:r>
            <a:r>
              <a:rPr lang="ja-JP" altLang="en-US" sz="2400" dirty="0"/>
              <a:t>サイトが</a:t>
            </a:r>
            <a:r>
              <a:rPr lang="en-US" altLang="ja-JP" sz="2400" dirty="0" err="1"/>
              <a:t>DDos</a:t>
            </a:r>
            <a:r>
              <a:rPr lang="ja-JP" altLang="en-US" sz="2400" dirty="0"/>
              <a:t>攻撃</a:t>
            </a:r>
            <a:r>
              <a:rPr lang="en-US" altLang="ja-JP" sz="2400" dirty="0"/>
              <a:t>※</a:t>
            </a:r>
            <a:r>
              <a:rPr lang="ja-JP" altLang="en-US" sz="2400" dirty="0"/>
              <a:t>で停止</a:t>
            </a:r>
            <a:r>
              <a:rPr lang="en-US" altLang="ja-JP" sz="2400" dirty="0"/>
              <a:t>(</a:t>
            </a:r>
            <a:r>
              <a:rPr lang="ja-JP" altLang="en-US" sz="2400" dirty="0"/>
              <a:t>可用性の事故</a:t>
            </a:r>
            <a:r>
              <a:rPr lang="en-US" altLang="ja-JP" sz="2400" dirty="0"/>
              <a:t>)</a:t>
            </a:r>
          </a:p>
          <a:p>
            <a:pPr marL="90488" indent="0" eaLnBrk="1" hangingPunct="1">
              <a:buSzPct val="150000"/>
              <a:buNone/>
              <a:defRPr/>
            </a:pPr>
            <a:endParaRPr lang="en-US" altLang="ja-JP" sz="2800" dirty="0">
              <a:latin typeface="メイリオ" panose="020B0604030504040204" pitchFamily="50" charset="-128"/>
            </a:endParaRPr>
          </a:p>
          <a:p>
            <a:pPr marL="90488" indent="0" eaLnBrk="1" hangingPunct="1">
              <a:buSzPct val="150000"/>
              <a:buNone/>
              <a:defRPr/>
            </a:pPr>
            <a:endParaRPr lang="en-US" altLang="ja-JP" sz="2800" dirty="0">
              <a:latin typeface="メイリオ" panose="020B0604030504040204" pitchFamily="50" charset="-128"/>
            </a:endParaRPr>
          </a:p>
          <a:p>
            <a:pPr marL="90488" indent="0" eaLnBrk="1" hangingPunct="1">
              <a:buSzPct val="150000"/>
              <a:buNone/>
              <a:defRPr/>
            </a:pPr>
            <a:endParaRPr lang="ja-JP" altLang="en-US" sz="2800" dirty="0">
              <a:latin typeface="メイリオ" panose="020B0604030504040204" pitchFamily="50" charset="-128"/>
            </a:endParaRPr>
          </a:p>
          <a:p>
            <a:pPr eaLnBrk="1" hangingPunct="1">
              <a:buSzPct val="150000"/>
              <a:buFontTx/>
              <a:buNone/>
            </a:pPr>
            <a:endParaRPr lang="ja-JP" altLang="en-US" sz="1200" dirty="0">
              <a:latin typeface="メイリオ" panose="020B0604030504040204" pitchFamily="50" charset="-128"/>
              <a:ea typeface="メイリオ" panose="020B0604030504040204" pitchFamily="50" charset="-128"/>
            </a:endParaRPr>
          </a:p>
          <a:p>
            <a:pPr algn="ctr" eaLnBrk="1" hangingPunct="1">
              <a:buFontTx/>
              <a:buNone/>
            </a:pPr>
            <a:endParaRPr lang="en-US" altLang="ja-JP" sz="2800" dirty="0">
              <a:solidFill>
                <a:srgbClr val="FF660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2BA3D6FD-47F1-44F6-803E-B13812DD156A}"/>
              </a:ext>
            </a:extLst>
          </p:cNvPr>
          <p:cNvSpPr txBox="1"/>
          <p:nvPr/>
        </p:nvSpPr>
        <p:spPr>
          <a:xfrm>
            <a:off x="498474" y="5742452"/>
            <a:ext cx="8394998" cy="830997"/>
          </a:xfrm>
          <a:prstGeom prst="rect">
            <a:avLst/>
          </a:prstGeom>
          <a:noFill/>
        </p:spPr>
        <p:txBody>
          <a:bodyPr wrap="square" rtlCol="0">
            <a:spAutoFit/>
          </a:bodyPr>
          <a:lstStyle/>
          <a:p>
            <a:pPr>
              <a:tabLst>
                <a:tab pos="1524000" algn="l"/>
              </a:tabLst>
            </a:pP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 ランサムウェア　</a:t>
            </a:r>
            <a:r>
              <a:rPr lang="ja-JP" altLang="en-US" sz="1600" dirty="0">
                <a:latin typeface="Meiryo UI" panose="020B0604030504040204" pitchFamily="50" charset="-128"/>
                <a:ea typeface="Meiryo UI" panose="020B0604030504040204" pitchFamily="50" charset="-128"/>
              </a:rPr>
              <a:t>ファイルを暗号化し、元の状態に戻すための金銭を要求する悪意のあるソフトウェア</a:t>
            </a:r>
          </a:p>
          <a:p>
            <a:pPr>
              <a:tabLst>
                <a:tab pos="1343025" algn="l"/>
              </a:tabLst>
            </a:pPr>
            <a:r>
              <a:rPr lang="en-US" altLang="ja-JP" sz="1600" b="1" dirty="0">
                <a:latin typeface="Meiryo UI" panose="020B0604030504040204" pitchFamily="50" charset="-128"/>
                <a:ea typeface="Meiryo UI" panose="020B0604030504040204" pitchFamily="50" charset="-128"/>
              </a:rPr>
              <a:t>※ </a:t>
            </a:r>
            <a:r>
              <a:rPr lang="en-US" altLang="ja-JP" sz="1600" b="1" dirty="0" err="1">
                <a:latin typeface="Meiryo UI" panose="020B0604030504040204" pitchFamily="50" charset="-128"/>
                <a:ea typeface="Meiryo UI" panose="020B0604030504040204" pitchFamily="50" charset="-128"/>
              </a:rPr>
              <a:t>DDos</a:t>
            </a:r>
            <a:r>
              <a:rPr lang="ja-JP" altLang="en-US" sz="1600" b="1" dirty="0">
                <a:latin typeface="Meiryo UI" panose="020B0604030504040204" pitchFamily="50" charset="-128"/>
                <a:ea typeface="Meiryo UI" panose="020B0604030504040204" pitchFamily="50" charset="-128"/>
              </a:rPr>
              <a:t>攻撃</a:t>
            </a:r>
            <a:r>
              <a:rPr lang="ja-JP" altLang="en-US" sz="1600" dirty="0">
                <a:latin typeface="Meiryo UI" panose="020B0604030504040204" pitchFamily="50" charset="-128"/>
                <a:ea typeface="Meiryo UI" panose="020B0604030504040204" pitchFamily="50" charset="-128"/>
              </a:rPr>
              <a:t>　複数のコンピュータから一斉に特定のサーバー等に対して過剰な負荷を与えたり、サー</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バー等の脆弱性を悪用することによってサービスの運用や提供を妨げる攻撃</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A69386DF-EDE7-4FFE-8AC9-917710939894}"/>
              </a:ext>
            </a:extLst>
          </p:cNvPr>
          <p:cNvSpPr>
            <a:spLocks noGrp="1" noChangeArrowheads="1"/>
          </p:cNvSpPr>
          <p:nvPr>
            <p:ph type="title"/>
          </p:nvPr>
        </p:nvSpPr>
        <p:spPr>
          <a:xfrm>
            <a:off x="539750" y="260350"/>
            <a:ext cx="7127875" cy="993775"/>
          </a:xfrm>
        </p:spPr>
        <p:txBody>
          <a:bodyPr wrap="square" anchor="ctr">
            <a:normAutofit/>
          </a:bodyPr>
          <a:lstStyle/>
          <a:p>
            <a:r>
              <a:rPr lang="ja-JP" altLang="en-US" b="1" dirty="0"/>
              <a:t>できるところから始める</a:t>
            </a:r>
          </a:p>
        </p:txBody>
      </p:sp>
      <p:sp>
        <p:nvSpPr>
          <p:cNvPr id="21508" name="Rectangle 3">
            <a:extLst>
              <a:ext uri="{FF2B5EF4-FFF2-40B4-BE49-F238E27FC236}">
                <a16:creationId xmlns:a16="http://schemas.microsoft.com/office/drawing/2014/main" id="{39BD11C0-EE06-46FD-90F9-0BD5B5E65FB5}"/>
              </a:ext>
            </a:extLst>
          </p:cNvPr>
          <p:cNvSpPr>
            <a:spLocks noGrp="1" noChangeArrowheads="1"/>
          </p:cNvSpPr>
          <p:nvPr>
            <p:ph sz="half" idx="1"/>
          </p:nvPr>
        </p:nvSpPr>
        <p:spPr>
          <a:xfrm>
            <a:off x="498475" y="1412875"/>
            <a:ext cx="8394005" cy="4924425"/>
          </a:xfrm>
        </p:spPr>
        <p:txBody>
          <a:bodyPr wrap="square" anchor="t">
            <a:normAutofit/>
          </a:bodyPr>
          <a:lstStyle/>
          <a:p>
            <a:pPr marL="0" indent="0">
              <a:buFontTx/>
              <a:buNone/>
            </a:pPr>
            <a:r>
              <a:rPr lang="ja-JP" altLang="en-US" dirty="0"/>
              <a:t>何をやれば良いのか分からない組織では、</a:t>
            </a:r>
            <a:r>
              <a:rPr lang="en-US" altLang="ja-JP" dirty="0"/>
              <a:t>5</a:t>
            </a:r>
            <a:r>
              <a:rPr lang="ja-JP" altLang="en-US" dirty="0"/>
              <a:t>か条を守るところから始めてみましょう！</a:t>
            </a:r>
            <a:endParaRPr lang="en-US" altLang="ja-JP" dirty="0"/>
          </a:p>
          <a:p>
            <a:pPr marL="0" indent="0" defTabSz="1252538">
              <a:lnSpc>
                <a:spcPct val="150000"/>
              </a:lnSpc>
              <a:buFontTx/>
              <a:buNone/>
              <a:tabLst>
                <a:tab pos="2060575" algn="l"/>
              </a:tabLst>
            </a:pPr>
            <a:r>
              <a:rPr lang="en-US" altLang="ja-JP" b="1" dirty="0"/>
              <a:t>	</a:t>
            </a:r>
            <a:r>
              <a:rPr lang="ja-JP" altLang="en-US" b="1" dirty="0"/>
              <a:t>情報セキュリティ</a:t>
            </a:r>
            <a:r>
              <a:rPr lang="en-US" altLang="ja-JP" b="1" dirty="0"/>
              <a:t>5</a:t>
            </a:r>
            <a:r>
              <a:rPr lang="ja-JP" altLang="en-US" b="1" dirty="0"/>
              <a:t>か条</a:t>
            </a:r>
            <a:endParaRPr lang="en-US" altLang="ja-JP" b="1" dirty="0"/>
          </a:p>
          <a:p>
            <a:pPr marL="0" indent="0">
              <a:buFontTx/>
              <a:buNone/>
            </a:pPr>
            <a:endParaRPr lang="en-US" altLang="ja-JP" dirty="0"/>
          </a:p>
          <a:p>
            <a:pPr marL="0" indent="0">
              <a:buFontTx/>
              <a:buNone/>
            </a:pPr>
            <a:endParaRPr lang="en-US" altLang="ja-JP" dirty="0"/>
          </a:p>
          <a:p>
            <a:pPr marL="0" indent="0">
              <a:buFontTx/>
              <a:buNone/>
            </a:pPr>
            <a:endParaRPr lang="en-US" altLang="ja-JP" dirty="0"/>
          </a:p>
          <a:p>
            <a:pPr marL="0" indent="0">
              <a:buFontTx/>
              <a:buNone/>
            </a:pPr>
            <a:endParaRPr lang="en-US" altLang="ja-JP" dirty="0"/>
          </a:p>
          <a:p>
            <a:pPr marL="0" indent="0">
              <a:buFontTx/>
              <a:buNone/>
            </a:pPr>
            <a:r>
              <a:rPr lang="ja-JP" altLang="en-US" dirty="0"/>
              <a:t>様々な脅威に共通する重要な対策を</a:t>
            </a:r>
            <a:r>
              <a:rPr lang="en-US" altLang="ja-JP" dirty="0"/>
              <a:t>5</a:t>
            </a:r>
            <a:r>
              <a:rPr lang="ja-JP" altLang="en-US" dirty="0"/>
              <a:t>か条にまとめています。</a:t>
            </a:r>
          </a:p>
        </p:txBody>
      </p:sp>
      <p:pic>
        <p:nvPicPr>
          <p:cNvPr id="6" name="図 5">
            <a:extLst>
              <a:ext uri="{FF2B5EF4-FFF2-40B4-BE49-F238E27FC236}">
                <a16:creationId xmlns:a16="http://schemas.microsoft.com/office/drawing/2014/main" id="{CB1261A3-43FA-47F5-8764-24F59CE1BC01}"/>
              </a:ext>
            </a:extLst>
          </p:cNvPr>
          <p:cNvPicPr>
            <a:picLocks noChangeAspect="1"/>
          </p:cNvPicPr>
          <p:nvPr/>
        </p:nvPicPr>
        <p:blipFill>
          <a:blip r:embed="rId3"/>
          <a:stretch>
            <a:fillRect/>
          </a:stretch>
        </p:blipFill>
        <p:spPr>
          <a:xfrm>
            <a:off x="3108271" y="3035354"/>
            <a:ext cx="1412400" cy="1980000"/>
          </a:xfrm>
          <a:prstGeom prst="rect">
            <a:avLst/>
          </a:prstGeom>
          <a:effectLst>
            <a:outerShdw blurRad="50800" dist="38100" dir="5400000" algn="t" rotWithShape="0">
              <a:prstClr val="black">
                <a:alpha val="40000"/>
              </a:prstClr>
            </a:outerShdw>
          </a:effectLst>
        </p:spPr>
      </p:pic>
      <p:pic>
        <p:nvPicPr>
          <p:cNvPr id="7" name="図 6">
            <a:extLst>
              <a:ext uri="{FF2B5EF4-FFF2-40B4-BE49-F238E27FC236}">
                <a16:creationId xmlns:a16="http://schemas.microsoft.com/office/drawing/2014/main" id="{9338E0A2-5AAB-4D17-9388-23E5197F064D}"/>
              </a:ext>
            </a:extLst>
          </p:cNvPr>
          <p:cNvPicPr>
            <a:picLocks noChangeAspect="1"/>
          </p:cNvPicPr>
          <p:nvPr/>
        </p:nvPicPr>
        <p:blipFill>
          <a:blip r:embed="rId4"/>
          <a:stretch>
            <a:fillRect/>
          </a:stretch>
        </p:blipFill>
        <p:spPr>
          <a:xfrm>
            <a:off x="4682080" y="3035354"/>
            <a:ext cx="1402088" cy="1980000"/>
          </a:xfrm>
          <a:prstGeom prst="rect">
            <a:avLst/>
          </a:prstGeom>
          <a:effectLst>
            <a:glow rad="63500">
              <a:schemeClr val="accent3">
                <a:satMod val="175000"/>
                <a:alpha val="40000"/>
              </a:schemeClr>
            </a:glow>
            <a:outerShdw blurRad="50800" dist="38100" dir="5400000" algn="t" rotWithShape="0">
              <a:prstClr val="black">
                <a:alpha val="40000"/>
              </a:prstClr>
            </a:outerShdw>
          </a:effectLst>
        </p:spPr>
      </p:pic>
      <p:sp>
        <p:nvSpPr>
          <p:cNvPr id="8" name="テキスト ボックス 7">
            <a:extLst>
              <a:ext uri="{FF2B5EF4-FFF2-40B4-BE49-F238E27FC236}">
                <a16:creationId xmlns:a16="http://schemas.microsoft.com/office/drawing/2014/main" id="{268FD9FF-0A23-4CC3-A76D-B96F17C9E99E}"/>
              </a:ext>
            </a:extLst>
          </p:cNvPr>
          <p:cNvSpPr txBox="1"/>
          <p:nvPr/>
        </p:nvSpPr>
        <p:spPr>
          <a:xfrm>
            <a:off x="467742" y="6012577"/>
            <a:ext cx="6624538"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情報セキュリティ</a:t>
            </a:r>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か条</a:t>
            </a:r>
            <a:endParaRPr lang="en-US" altLang="ja-JP" sz="1600" dirty="0">
              <a:latin typeface="Meiryo UI" panose="020B0604030504040204" pitchFamily="50" charset="-128"/>
              <a:ea typeface="Meiryo UI" panose="020B0604030504040204" pitchFamily="50" charset="-128"/>
            </a:endParaRPr>
          </a:p>
          <a:p>
            <a:r>
              <a:rPr lang="en-US" altLang="ja-JP" sz="1600" dirty="0">
                <a:solidFill>
                  <a:srgbClr val="0000FF"/>
                </a:solidFill>
                <a:latin typeface="Meiryo UI" panose="020B0604030504040204" pitchFamily="50" charset="-128"/>
                <a:ea typeface="Meiryo UI" panose="020B0604030504040204" pitchFamily="50" charset="-128"/>
              </a:rPr>
              <a:t>https://www.ipa.go.jp/files/000055516.pdf</a:t>
            </a:r>
            <a:endParaRPr lang="ja-JP" altLang="en-US" sz="1600" dirty="0">
              <a:solidFill>
                <a:srgbClr val="0000FF"/>
              </a:solidFill>
              <a:latin typeface="Meiryo UI" panose="020B0604030504040204" pitchFamily="50" charset="-128"/>
              <a:ea typeface="Meiryo UI" panose="020B0604030504040204" pitchFamily="50" charset="-128"/>
            </a:endParaRPr>
          </a:p>
        </p:txBody>
      </p:sp>
    </p:spTree>
  </p:cSld>
  <p:clrMapOvr>
    <a:masterClrMapping/>
  </p:clrMapOvr>
</p:sld>
</file>

<file path=ppt/theme/theme1.xml><?xml version="1.0" encoding="utf-8"?>
<a:theme xmlns:a="http://schemas.openxmlformats.org/drawingml/2006/main" name="1_IPA2004">
  <a:themeElements>
    <a:clrScheme name="1_IPA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IPA200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0"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0"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1_IPA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IPA20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IPA20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IPA20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IPA20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IPA20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IPA20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IPA20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IPA20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IPA20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IPA20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IPA20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PA2004">
  <a:themeElements>
    <a:clrScheme name="IPA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PA200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0"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0"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IPA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A20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A20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A20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A20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A20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A20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A20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A20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A20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A20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A20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ユーザー定義 1">
      <a:majorFont>
        <a:latin typeface="Century Schoolbook"/>
        <a:ea typeface="ＭＳ Ｐ明朝"/>
        <a:cs typeface=""/>
      </a:majorFont>
      <a:minorFont>
        <a:latin typeface="Century Schoolbook"/>
        <a:ea typeface="ＭＳ Ｐ明朝"/>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10806</Words>
  <Application>Microsoft Office PowerPoint</Application>
  <PresentationFormat>画面に合わせる (4:3)</PresentationFormat>
  <Paragraphs>797</Paragraphs>
  <Slides>60</Slides>
  <Notes>60</Notes>
  <HiddenSlides>0</HiddenSlides>
  <MMClips>0</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60</vt:i4>
      </vt:variant>
    </vt:vector>
  </HeadingPairs>
  <TitlesOfParts>
    <vt:vector size="73" baseType="lpstr">
      <vt:lpstr>HGP創英角ｺﾞｼｯｸUB</vt:lpstr>
      <vt:lpstr>HGP創英角ﾎﾟｯﾌﾟ体</vt:lpstr>
      <vt:lpstr>IPA Pゴシック</vt:lpstr>
      <vt:lpstr>Meiryo UI</vt:lpstr>
      <vt:lpstr>ＭＳ Ｐ明朝</vt:lpstr>
      <vt:lpstr>メイリオ</vt:lpstr>
      <vt:lpstr>Arial</vt:lpstr>
      <vt:lpstr>Century</vt:lpstr>
      <vt:lpstr>Tahoma</vt:lpstr>
      <vt:lpstr>Verdana</vt:lpstr>
      <vt:lpstr>Wingdings</vt:lpstr>
      <vt:lpstr>1_IPA2004</vt:lpstr>
      <vt:lpstr>IPA2004</vt:lpstr>
      <vt:lpstr>PowerPoint プレゼンテーション</vt:lpstr>
      <vt:lpstr>PowerPoint プレゼンテーション</vt:lpstr>
      <vt:lpstr>情報セキュリティ対策はなぜ必要？</vt:lpstr>
      <vt:lpstr>サイバー犯罪の情勢等 出典：警察庁「令和元年におけるサイバー空間をめぐる脅威の情勢等について」</vt:lpstr>
      <vt:lpstr>顧客や取引先はどう考えているの？</vt:lpstr>
      <vt:lpstr>責任や義務はあるの？</vt:lpstr>
      <vt:lpstr>情報セキュリティの目的</vt:lpstr>
      <vt:lpstr>情報セキュリティ事故とは</vt:lpstr>
      <vt:lpstr>できるところから始める</vt:lpstr>
      <vt:lpstr>できるところから始める 情報セキュリティ５か条</vt:lpstr>
      <vt:lpstr>情報セキュリティ５か条 対策を決める</vt:lpstr>
      <vt:lpstr>情報セキュリティ５か条 周知する</vt:lpstr>
      <vt:lpstr>情報セキュリティ５か条 周知の仕方</vt:lpstr>
      <vt:lpstr>自社の重要情報は何だろう？</vt:lpstr>
      <vt:lpstr> ぜいじゃくせい ソフトウエアの脆弱性対策</vt:lpstr>
      <vt:lpstr>ＯＳやソフトウェアは常に 最新の状態にする</vt:lpstr>
      <vt:lpstr>ぜいじゃくせい 脆弱性(セキュリティホール)とは</vt:lpstr>
      <vt:lpstr>ソフトウェアに脆弱性があると…</vt:lpstr>
      <vt:lpstr>脆弱性の解消方法</vt:lpstr>
      <vt:lpstr>MyJVNバージョンチェッカ http://jvndb.jvn.jp/apis/myjvn/</vt:lpstr>
      <vt:lpstr>コンピュータウイルス対策</vt:lpstr>
      <vt:lpstr>ウイルス対策ソフトを導入し 適切に利用する</vt:lpstr>
      <vt:lpstr>ウイルス対策ソフトの設定</vt:lpstr>
      <vt:lpstr>ウイルス対策ソフトに関する勘違い</vt:lpstr>
      <vt:lpstr>ウイルスの感染経路を理解する…</vt:lpstr>
      <vt:lpstr>電子メールからの感染</vt:lpstr>
      <vt:lpstr>電子メールからの感染に対する予防</vt:lpstr>
      <vt:lpstr>ウェブサイトからの感染</vt:lpstr>
      <vt:lpstr>よく見るサイトが改ざんされて…</vt:lpstr>
      <vt:lpstr>ウェブサイトからの感染に対する予防</vt:lpstr>
      <vt:lpstr>ウェブサイトの実在性確認</vt:lpstr>
      <vt:lpstr>USBメモリなどからの感染</vt:lpstr>
      <vt:lpstr>USBメモリなどからの感染に対する予防</vt:lpstr>
      <vt:lpstr>ウイルス対策まとめ</vt:lpstr>
      <vt:lpstr>パスワード管理</vt:lpstr>
      <vt:lpstr>いたるところでパスワードが必要…</vt:lpstr>
      <vt:lpstr>強固なパスワードを使用する</vt:lpstr>
      <vt:lpstr>破られないために パスワードの掟　作り方</vt:lpstr>
      <vt:lpstr>悪用されないために パスワードの掟　使い方</vt:lpstr>
      <vt:lpstr>多要素認証を活用する</vt:lpstr>
      <vt:lpstr>安全なパスワードとは？</vt:lpstr>
      <vt:lpstr>機器の設定</vt:lpstr>
      <vt:lpstr>共有設定を見直す</vt:lpstr>
      <vt:lpstr>例えばこんな対策…</vt:lpstr>
      <vt:lpstr>情報収集</vt:lpstr>
      <vt:lpstr>脅威や攻撃の手口を知り対策に活かす</vt:lpstr>
      <vt:lpstr>組織的な情報収集を</vt:lpstr>
      <vt:lpstr>SECURITY ACTIONを宣言しましょう！</vt:lpstr>
      <vt:lpstr>SECURITY ACTION 制度概要 https://www.ipa.go.jp/security/security-action</vt:lpstr>
      <vt:lpstr>SECURITY ACTION申込方法</vt:lpstr>
      <vt:lpstr>ロゴマークの使用方法</vt:lpstr>
      <vt:lpstr>情報セキュリティ基本方針の公開</vt:lpstr>
      <vt:lpstr>PowerPoint プレゼンテーション</vt:lpstr>
      <vt:lpstr>中小企業の 情報セキュリティ対策ガイドライン https://www.ipa.go.jp/security/keihatsu/sme/guideline/</vt:lpstr>
      <vt:lpstr>映像で知る情報セキュリティ https://www.ipa.go.jp/security/keihatsu/videos/</vt:lpstr>
      <vt:lpstr>5分でできる! 情報セキュリティポイント学習 https://www.ipa.go.jp/security/vuln/5mins_point/</vt:lpstr>
      <vt:lpstr>ここからセキュリティ！ https://www.ipa.go.jp/security/kokokara/</vt:lpstr>
      <vt:lpstr>情報セキュリティ安心相談窓口 https://www.ipa.go.jp/security/anshin/</vt:lpstr>
      <vt:lpstr>PowerPoint プレゼンテーション</vt:lpstr>
      <vt:lpstr>質問･問い合わせは…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2020-05-15T07:32:55Z</dcterms:created>
  <dcterms:modified xsi:type="dcterms:W3CDTF">2020-09-28T09:09:34Z</dcterms:modified>
</cp:coreProperties>
</file>